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8" r:id="rId1"/>
  </p:sldMasterIdLst>
  <p:notesMasterIdLst>
    <p:notesMasterId r:id="rId29"/>
  </p:notesMasterIdLst>
  <p:sldIdLst>
    <p:sldId id="256" r:id="rId2"/>
    <p:sldId id="257" r:id="rId3"/>
    <p:sldId id="258" r:id="rId4"/>
    <p:sldId id="259" r:id="rId5"/>
    <p:sldId id="260" r:id="rId6"/>
    <p:sldId id="262" r:id="rId7"/>
    <p:sldId id="263" r:id="rId8"/>
    <p:sldId id="737" r:id="rId9"/>
    <p:sldId id="738" r:id="rId10"/>
    <p:sldId id="739" r:id="rId11"/>
    <p:sldId id="740" r:id="rId12"/>
    <p:sldId id="264" r:id="rId13"/>
    <p:sldId id="744" r:id="rId14"/>
    <p:sldId id="745" r:id="rId15"/>
    <p:sldId id="691" r:id="rId16"/>
    <p:sldId id="682" r:id="rId17"/>
    <p:sldId id="680" r:id="rId18"/>
    <p:sldId id="706" r:id="rId19"/>
    <p:sldId id="708" r:id="rId20"/>
    <p:sldId id="709" r:id="rId21"/>
    <p:sldId id="710" r:id="rId22"/>
    <p:sldId id="735" r:id="rId23"/>
    <p:sldId id="736" r:id="rId24"/>
    <p:sldId id="741" r:id="rId25"/>
    <p:sldId id="742" r:id="rId26"/>
    <p:sldId id="746" r:id="rId27"/>
    <p:sldId id="747"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87"/>
    <p:restoredTop sz="79253"/>
  </p:normalViewPr>
  <p:slideViewPr>
    <p:cSldViewPr snapToGrid="0" snapToObjects="1">
      <p:cViewPr varScale="1">
        <p:scale>
          <a:sx n="84" d="100"/>
          <a:sy n="84" d="100"/>
        </p:scale>
        <p:origin x="15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222E5-D4CB-C246-BE5B-3FDB38D20460}" type="datetimeFigureOut">
              <a:rPr lang="en-GB" smtClean="0"/>
              <a:t>18/05/2018</a:t>
            </a:fld>
            <a:endParaRPr lang="en-GB"/>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AB7B4-F17E-5D41-99C6-C5618190CA22}" type="slidenum">
              <a:rPr lang="en-GB" smtClean="0"/>
              <a:t>‹N°›</a:t>
            </a:fld>
            <a:endParaRPr lang="en-GB"/>
          </a:p>
        </p:txBody>
      </p:sp>
    </p:spTree>
    <p:extLst>
      <p:ext uri="{BB962C8B-B14F-4D97-AF65-F5344CB8AC3E}">
        <p14:creationId xmlns:p14="http://schemas.microsoft.com/office/powerpoint/2010/main" val="2315032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p:cNvSpPr>
          <p:nvPr>
            <p:ph type="sldImg"/>
          </p:nvPr>
        </p:nvSpPr>
        <p:spPr>
          <a:ln/>
        </p:spPr>
      </p:sp>
      <p:sp>
        <p:nvSpPr>
          <p:cNvPr id="22530"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err="1">
                <a:latin typeface="Times New Roman" charset="0"/>
                <a:ea typeface="ＭＳ Ｐゴシック" charset="0"/>
                <a:cs typeface="ＭＳ Ｐゴシック" charset="0"/>
              </a:rPr>
              <a:t>Exprimer</a:t>
            </a:r>
            <a:r>
              <a:rPr lang="en-US" dirty="0">
                <a:latin typeface="Times New Roman" charset="0"/>
                <a:ea typeface="ＭＳ Ｐゴシック" charset="0"/>
                <a:cs typeface="ＭＳ Ｐゴシック" charset="0"/>
              </a:rPr>
              <a:t> un </a:t>
            </a:r>
            <a:r>
              <a:rPr lang="en-US" dirty="0" err="1">
                <a:latin typeface="Times New Roman" charset="0"/>
                <a:ea typeface="ＭＳ Ｐゴシック" charset="0"/>
                <a:cs typeface="ＭＳ Ｐゴシック" charset="0"/>
              </a:rPr>
              <a:t>évènement</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implique</a:t>
            </a:r>
            <a:r>
              <a:rPr lang="en-US"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une</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conceptualisation</a:t>
            </a:r>
            <a:r>
              <a:rPr lang="en-US" baseline="0" dirty="0">
                <a:latin typeface="Times New Roman" charset="0"/>
                <a:ea typeface="ＭＳ Ｐゴシック" charset="0"/>
                <a:cs typeface="ＭＳ Ｐゴシック" charset="0"/>
              </a:rPr>
              <a:t> avec </a:t>
            </a:r>
            <a:r>
              <a:rPr lang="en-US" baseline="0" dirty="0" err="1">
                <a:latin typeface="Times New Roman" charset="0"/>
                <a:ea typeface="ＭＳ Ｐゴシック" charset="0"/>
                <a:cs typeface="ＭＳ Ｐゴシック" charset="0"/>
              </a:rPr>
              <a:t>ce</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qu’on</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peut</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comprendre</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à</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partir</a:t>
            </a:r>
            <a:r>
              <a:rPr lang="en-US" baseline="0" dirty="0">
                <a:latin typeface="Times New Roman" charset="0"/>
                <a:ea typeface="ＭＳ Ｐゴシック" charset="0"/>
                <a:cs typeface="ＭＳ Ｐゴシック" charset="0"/>
              </a:rPr>
              <a:t> du </a:t>
            </a:r>
            <a:r>
              <a:rPr lang="en-US" baseline="0" dirty="0" err="1">
                <a:latin typeface="Times New Roman" charset="0"/>
                <a:ea typeface="ＭＳ Ｐゴシック" charset="0"/>
                <a:cs typeface="ＭＳ Ｐゴシック" charset="0"/>
              </a:rPr>
              <a:t>contexte</a:t>
            </a:r>
            <a:r>
              <a:rPr lang="en-US" baseline="0" dirty="0">
                <a:latin typeface="Times New Roman" charset="0"/>
                <a:ea typeface="ＭＳ Ｐゴシック" charset="0"/>
                <a:cs typeface="ＭＳ Ｐゴシック" charset="0"/>
              </a:rPr>
              <a:t> </a:t>
            </a:r>
          </a:p>
          <a:p>
            <a:r>
              <a:rPr lang="en-US" baseline="0" dirty="0">
                <a:latin typeface="Times New Roman" charset="0"/>
                <a:ea typeface="ＭＳ Ｐゴシック" charset="0"/>
                <a:cs typeface="ＭＳ Ｐゴシック" charset="0"/>
              </a:rPr>
              <a:t>Un </a:t>
            </a:r>
            <a:r>
              <a:rPr lang="en-US" baseline="0" dirty="0" err="1">
                <a:latin typeface="Times New Roman" charset="0"/>
                <a:ea typeface="ＭＳ Ｐゴシック" charset="0"/>
                <a:cs typeface="ＭＳ Ｐゴシック" charset="0"/>
              </a:rPr>
              <a:t>moyen</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d’expression</a:t>
            </a:r>
            <a:r>
              <a:rPr lang="en-US" baseline="0" dirty="0">
                <a:latin typeface="Times New Roman" charset="0"/>
                <a:ea typeface="ＭＳ Ｐゴシック" charset="0"/>
                <a:cs typeface="ＭＳ Ｐゴシック" charset="0"/>
              </a:rPr>
              <a:t> avec tout son arsenal </a:t>
            </a:r>
            <a:r>
              <a:rPr lang="en-US" baseline="0" dirty="0" err="1">
                <a:latin typeface="Times New Roman" charset="0"/>
                <a:ea typeface="ＭＳ Ｐゴシック" charset="0"/>
                <a:cs typeface="ＭＳ Ｐゴシック" charset="0"/>
              </a:rPr>
              <a:t>phonétique</a:t>
            </a:r>
            <a:r>
              <a:rPr lang="en-US" baseline="0" dirty="0">
                <a:latin typeface="Times New Roman" charset="0"/>
                <a:ea typeface="ＭＳ Ｐゴシック" charset="0"/>
                <a:cs typeface="ＭＳ Ｐゴシック" charset="0"/>
              </a:rPr>
              <a:t> et </a:t>
            </a:r>
            <a:r>
              <a:rPr lang="en-US" baseline="0" dirty="0" err="1">
                <a:latin typeface="Times New Roman" charset="0"/>
                <a:ea typeface="ＭＳ Ｐゴシック" charset="0"/>
                <a:cs typeface="ＭＳ Ｐゴシック" charset="0"/>
              </a:rPr>
              <a:t>d’autres</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signaux</a:t>
            </a:r>
            <a:r>
              <a:rPr lang="en-US" baseline="0" dirty="0">
                <a:latin typeface="Times New Roman" charset="0"/>
                <a:ea typeface="ＭＳ Ｐゴシック" charset="0"/>
                <a:cs typeface="ＭＳ Ｐゴシック" charset="0"/>
              </a:rPr>
              <a:t> y </a:t>
            </a:r>
            <a:r>
              <a:rPr lang="en-US" baseline="0" dirty="0" err="1">
                <a:latin typeface="Times New Roman" charset="0"/>
                <a:ea typeface="ＭＳ Ｐゴシック" charset="0"/>
                <a:cs typeface="ＭＳ Ｐゴシック" charset="0"/>
              </a:rPr>
              <a:t>compris</a:t>
            </a:r>
            <a:r>
              <a:rPr lang="en-US" baseline="0" dirty="0">
                <a:latin typeface="Times New Roman" charset="0"/>
                <a:ea typeface="ＭＳ Ｐゴシック" charset="0"/>
                <a:cs typeface="ＭＳ Ｐゴシック" charset="0"/>
              </a:rPr>
              <a:t> les </a:t>
            </a:r>
            <a:r>
              <a:rPr lang="en-US" baseline="0" dirty="0" err="1">
                <a:latin typeface="Times New Roman" charset="0"/>
                <a:ea typeface="ＭＳ Ｐゴシック" charset="0"/>
                <a:cs typeface="ＭＳ Ｐゴシック" charset="0"/>
              </a:rPr>
              <a:t>gestes</a:t>
            </a:r>
            <a:r>
              <a:rPr lang="en-US" baseline="0" dirty="0">
                <a:latin typeface="Times New Roman" charset="0"/>
                <a:ea typeface="ＭＳ Ｐゴシック" charset="0"/>
                <a:cs typeface="ＭＳ Ｐゴシック" charset="0"/>
              </a:rPr>
              <a:t> et le </a:t>
            </a:r>
            <a:r>
              <a:rPr lang="en-US" baseline="0" dirty="0" err="1">
                <a:latin typeface="Times New Roman" charset="0"/>
                <a:ea typeface="ＭＳ Ｐゴシック" charset="0"/>
                <a:cs typeface="ＭＳ Ｐゴシック" charset="0"/>
              </a:rPr>
              <a:t>langage</a:t>
            </a:r>
            <a:r>
              <a:rPr lang="en-US" baseline="0" dirty="0">
                <a:latin typeface="Times New Roman" charset="0"/>
                <a:ea typeface="ＭＳ Ｐゴシック" charset="0"/>
                <a:cs typeface="ＭＳ Ｐゴシック" charset="0"/>
              </a:rPr>
              <a:t> du corps.</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
        <p:nvSpPr>
          <p:cNvPr id="22531"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2EB603-C891-AE40-A4EE-F140F7706788}" type="slidenum">
              <a:rPr lang="fr-FR" sz="1200">
                <a:latin typeface="Times New Roman" charset="0"/>
              </a:rPr>
              <a:pPr/>
              <a:t>15</a:t>
            </a:fld>
            <a:endParaRPr lang="fr-FR" sz="1200">
              <a:latin typeface="Times New Roman" charset="0"/>
            </a:endParaRPr>
          </a:p>
        </p:txBody>
      </p:sp>
    </p:spTree>
    <p:extLst>
      <p:ext uri="{BB962C8B-B14F-4D97-AF65-F5344CB8AC3E}">
        <p14:creationId xmlns:p14="http://schemas.microsoft.com/office/powerpoint/2010/main" val="1579955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ce réservé de l'image des diapositives 1"/>
          <p:cNvSpPr>
            <a:spLocks noGrp="1" noRot="1" noChangeAspect="1"/>
          </p:cNvSpPr>
          <p:nvPr>
            <p:ph type="sldImg"/>
          </p:nvPr>
        </p:nvSpPr>
        <p:spPr>
          <a:ln/>
        </p:spPr>
      </p:sp>
      <p:sp>
        <p:nvSpPr>
          <p:cNvPr id="82946"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Our initial analysis in ELAN thus incorporates the coding of verb tense/aspect forms and their time meanings, alignment of the timing of verb utterance with the audio signal, the alignment of gestures that overlap temporally with verbs (based on the video), and the marking of such gestures. Using commands in ELAN, we can then count the frequency of occurrences of the different verb forms as well as their frequency of overlap with gestures. </a:t>
            </a:r>
            <a:endParaRPr lang="fr-FR" dirty="0">
              <a:latin typeface="Times New Roman" charset="0"/>
              <a:ea typeface="ＭＳ Ｐゴシック" charset="0"/>
              <a:cs typeface="ＭＳ Ｐゴシック" charset="0"/>
            </a:endParaRPr>
          </a:p>
          <a:p>
            <a:r>
              <a:rPr lang="fr-FR" dirty="0">
                <a:latin typeface="Times New Roman" charset="0"/>
                <a:ea typeface="ＭＳ Ｐゴシック" charset="0"/>
                <a:cs typeface="ＭＳ Ｐゴシック" charset="0"/>
              </a:rPr>
              <a:t>Notre analyse </a:t>
            </a:r>
            <a:r>
              <a:rPr lang="fr-FR" dirty="0" err="1">
                <a:latin typeface="Times New Roman" charset="0"/>
                <a:ea typeface="ＭＳ Ｐゴシック" charset="0"/>
                <a:cs typeface="ＭＳ Ｐゴシック" charset="0"/>
              </a:rPr>
              <a:t>intiale</a:t>
            </a:r>
            <a:r>
              <a:rPr lang="fr-FR" dirty="0">
                <a:latin typeface="Times New Roman" charset="0"/>
                <a:ea typeface="ＭＳ Ｐゴシック" charset="0"/>
                <a:cs typeface="ＭＳ Ｐゴシック" charset="0"/>
              </a:rPr>
              <a:t> faite sous ELAN inclut</a:t>
            </a:r>
            <a:r>
              <a:rPr lang="fr-FR" baseline="0" dirty="0">
                <a:latin typeface="Times New Roman" charset="0"/>
                <a:ea typeface="ＭＳ Ｐゴシック" charset="0"/>
                <a:cs typeface="ＭＳ Ｐゴシック" charset="0"/>
              </a:rPr>
              <a:t> le codage des verbe selon le temps et l’aspect, le temps </a:t>
            </a:r>
            <a:r>
              <a:rPr lang="fr-FR" baseline="0" dirty="0" err="1">
                <a:latin typeface="Times New Roman" charset="0"/>
                <a:ea typeface="ＭＳ Ｐゴシック" charset="0"/>
                <a:cs typeface="ＭＳ Ｐゴシック" charset="0"/>
              </a:rPr>
              <a:t>chonologique</a:t>
            </a:r>
            <a:r>
              <a:rPr lang="fr-FR" baseline="0" dirty="0">
                <a:latin typeface="Times New Roman" charset="0"/>
                <a:ea typeface="ＭＳ Ｐゴシック" charset="0"/>
                <a:cs typeface="ＭＳ Ｐゴシック" charset="0"/>
              </a:rPr>
              <a:t>, l’alignement temporel sur la production avec le signal audio. L’alignement des gestes qui chevauchent les verbes ainsi que le label de ceux-ci.</a:t>
            </a:r>
          </a:p>
          <a:p>
            <a:r>
              <a:rPr lang="fr-FR" baseline="0" dirty="0">
                <a:latin typeface="Times New Roman" charset="0"/>
                <a:ea typeface="ＭＳ Ｐゴシック" charset="0"/>
                <a:cs typeface="ＭＳ Ｐゴシック" charset="0"/>
              </a:rPr>
              <a:t>En utilisant les fonctionnalités d’ELAN on a pu compter les fréquences des occurrences des formes verbales tout autant que la fréquence des verbes associés avec des gestes.</a:t>
            </a:r>
            <a:endParaRPr lang="fr-FR" dirty="0">
              <a:latin typeface="Times New Roman" charset="0"/>
              <a:ea typeface="ＭＳ Ｐゴシック" charset="0"/>
              <a:cs typeface="ＭＳ Ｐゴシック" charset="0"/>
            </a:endParaRPr>
          </a:p>
        </p:txBody>
      </p:sp>
      <p:sp>
        <p:nvSpPr>
          <p:cNvPr id="82947"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8DFEFF-49A9-6245-B753-0FE8408ADA33}" type="slidenum">
              <a:rPr lang="fr-FR" sz="1200">
                <a:latin typeface="Times New Roman" charset="0"/>
              </a:rPr>
              <a:pPr/>
              <a:t>16</a:t>
            </a:fld>
            <a:endParaRPr lang="fr-FR" sz="1200">
              <a:latin typeface="Times New Roman" charset="0"/>
            </a:endParaRPr>
          </a:p>
        </p:txBody>
      </p:sp>
    </p:spTree>
    <p:extLst>
      <p:ext uri="{BB962C8B-B14F-4D97-AF65-F5344CB8AC3E}">
        <p14:creationId xmlns:p14="http://schemas.microsoft.com/office/powerpoint/2010/main" val="405892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ce réservé de l'image des diapositives 1"/>
          <p:cNvSpPr>
            <a:spLocks noGrp="1" noRot="1" noChangeAspect="1"/>
          </p:cNvSpPr>
          <p:nvPr>
            <p:ph type="sldImg"/>
          </p:nvPr>
        </p:nvSpPr>
        <p:spPr>
          <a:ln/>
        </p:spPr>
      </p:sp>
      <p:sp>
        <p:nvSpPr>
          <p:cNvPr id="78850"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fr-FR" baseline="0" dirty="0">
                <a:latin typeface="Times New Roman" charset="0"/>
                <a:ea typeface="ＭＳ Ｐゴシック" charset="0"/>
                <a:cs typeface="ＭＳ Ｐゴシック" charset="0"/>
              </a:rPr>
              <a:t>A chaque fois, les locuteurs de gauche et de droite sont distingués selon leur position. Une ligne séparée qui est caché dans cette photo d’écran correspond à la traduction qui permet un rendu de la parole en anglais pour discuter ensemble au sein de l’équipe d’un exemple dans une langue partagée. Les temps grammaticaux figurent dans une piste liée au locuteur gauche ou droit et un temps chronologique (Time </a:t>
            </a:r>
            <a:r>
              <a:rPr lang="fr-FR" baseline="0" dirty="0" err="1">
                <a:latin typeface="Times New Roman" charset="0"/>
                <a:ea typeface="ＭＳ Ｐゴシック" charset="0"/>
                <a:cs typeface="ＭＳ Ｐゴシック" charset="0"/>
              </a:rPr>
              <a:t>Meaning</a:t>
            </a:r>
            <a:r>
              <a:rPr lang="fr-FR" baseline="0" dirty="0">
                <a:latin typeface="Times New Roman" charset="0"/>
                <a:ea typeface="ＭＳ Ｐゴシック" charset="0"/>
                <a:cs typeface="ＭＳ Ｐゴシック" charset="0"/>
              </a:rPr>
              <a:t>) figurant juste en dessous. Cette piste est associée à la précédente de manière symbolique. Les gestes manuels sont codés dans une piste séparée, autorisant ainsi le codage des gestes quelque soit ce qui est dit. Nos avons extrait le signal vidéo des vidéos l’avons importé dans ELAN. On le voit sous forme d’ondes au-dessus des annotations. Cela aide à aligner les verbes codées avec le signal. Finalement nous avons ajusté le codage des gestes avec leur production visible dans la vidéo. Le chevauchement nous aide à retrouver le temps associé au geste lorsque nous faisons des requêtes.</a:t>
            </a:r>
            <a:endParaRPr lang="fr-FR" dirty="0">
              <a:latin typeface="Times New Roman" charset="0"/>
              <a:ea typeface="ＭＳ Ｐゴシック" charset="0"/>
              <a:cs typeface="ＭＳ Ｐゴシック" charset="0"/>
            </a:endParaRPr>
          </a:p>
        </p:txBody>
      </p:sp>
      <p:sp>
        <p:nvSpPr>
          <p:cNvPr id="78851"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524BB7-3845-D742-A650-97891D239A9E}" type="slidenum">
              <a:rPr lang="fr-FR" sz="1200">
                <a:latin typeface="Times New Roman" charset="0"/>
              </a:rPr>
              <a:pPr/>
              <a:t>17</a:t>
            </a:fld>
            <a:endParaRPr lang="fr-FR" sz="1200">
              <a:latin typeface="Times New Roman" charset="0"/>
            </a:endParaRPr>
          </a:p>
        </p:txBody>
      </p:sp>
    </p:spTree>
    <p:extLst>
      <p:ext uri="{BB962C8B-B14F-4D97-AF65-F5344CB8AC3E}">
        <p14:creationId xmlns:p14="http://schemas.microsoft.com/office/powerpoint/2010/main" val="2815706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movement with </a:t>
            </a:r>
            <a:r>
              <a:rPr lang="en-US" sz="1200" b="1" dirty="0"/>
              <a:t>pulse of effort</a:t>
            </a:r>
            <a:r>
              <a:rPr lang="en-US" sz="1200" b="0" dirty="0"/>
              <a:t> (bounded)</a:t>
            </a:r>
            <a:r>
              <a:rPr lang="en-US" sz="1200" b="1" dirty="0"/>
              <a:t> </a:t>
            </a:r>
            <a:r>
              <a:rPr lang="en-US" sz="1200" dirty="0"/>
              <a:t>vs.</a:t>
            </a:r>
            <a:br>
              <a:rPr lang="en-US" sz="1200" dirty="0"/>
            </a:br>
            <a:r>
              <a:rPr lang="en-US" sz="1200" dirty="0"/>
              <a:t>movement with </a:t>
            </a:r>
            <a:r>
              <a:rPr lang="en-US" sz="1200" b="1" dirty="0"/>
              <a:t>controlled exertion of effort</a:t>
            </a:r>
            <a:r>
              <a:rPr lang="en-US" sz="1200" b="0" dirty="0"/>
              <a:t> (unbounded)</a:t>
            </a:r>
            <a:r>
              <a:rPr lang="en-US" sz="1200" b="1" dirty="0"/>
              <a:t> </a:t>
            </a:r>
            <a:r>
              <a:rPr lang="en-US" sz="1200" dirty="0"/>
              <a:t>independent from gesture types / categories / functions </a:t>
            </a:r>
          </a:p>
          <a:p>
            <a:endParaRPr lang="nl-NL" dirty="0"/>
          </a:p>
        </p:txBody>
      </p:sp>
      <p:sp>
        <p:nvSpPr>
          <p:cNvPr id="4" name="Tijdelijke aanduiding voor dianummer 3"/>
          <p:cNvSpPr>
            <a:spLocks noGrp="1"/>
          </p:cNvSpPr>
          <p:nvPr>
            <p:ph type="sldNum" sz="quarter" idx="10"/>
          </p:nvPr>
        </p:nvSpPr>
        <p:spPr/>
        <p:txBody>
          <a:bodyPr/>
          <a:lstStyle/>
          <a:p>
            <a:pPr>
              <a:defRPr/>
            </a:pPr>
            <a:fld id="{3572D5D8-8E61-014B-9A26-1C59F6C6D5DB}" type="slidenum">
              <a:rPr lang="en-US"/>
              <a:pPr>
                <a:defRPr/>
              </a:pPr>
              <a:t>18</a:t>
            </a:fld>
            <a:endParaRPr lang="en-US" dirty="0"/>
          </a:p>
        </p:txBody>
      </p:sp>
    </p:spTree>
    <p:extLst>
      <p:ext uri="{BB962C8B-B14F-4D97-AF65-F5344CB8AC3E}">
        <p14:creationId xmlns:p14="http://schemas.microsoft.com/office/powerpoint/2010/main" val="265232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ce réservé de l'image des diapositives 1"/>
          <p:cNvSpPr>
            <a:spLocks noGrp="1" noRot="1" noChangeAspect="1"/>
          </p:cNvSpPr>
          <p:nvPr>
            <p:ph type="sldImg"/>
          </p:nvPr>
        </p:nvSpPr>
        <p:spPr>
          <a:ln/>
        </p:spPr>
      </p:sp>
      <p:sp>
        <p:nvSpPr>
          <p:cNvPr id="84994"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dirty="0">
              <a:latin typeface="Times New Roman" charset="0"/>
              <a:ea typeface="ＭＳ Ｐゴシック" charset="0"/>
              <a:cs typeface="ＭＳ Ｐゴシック" charset="0"/>
            </a:endParaRPr>
          </a:p>
        </p:txBody>
      </p:sp>
      <p:sp>
        <p:nvSpPr>
          <p:cNvPr id="84995"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6294E4-237F-7643-BD1C-9C5ABFBC9077}" type="slidenum">
              <a:rPr lang="fr-FR" sz="1200">
                <a:latin typeface="Times New Roman" charset="0"/>
              </a:rPr>
              <a:pPr/>
              <a:t>19</a:t>
            </a:fld>
            <a:endParaRPr lang="fr-FR" sz="1200">
              <a:latin typeface="Times New Roman" charset="0"/>
            </a:endParaRPr>
          </a:p>
        </p:txBody>
      </p:sp>
    </p:spTree>
    <p:extLst>
      <p:ext uri="{BB962C8B-B14F-4D97-AF65-F5344CB8AC3E}">
        <p14:creationId xmlns:p14="http://schemas.microsoft.com/office/powerpoint/2010/main" val="429436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ce réservé de l'image des diapositives 1"/>
          <p:cNvSpPr>
            <a:spLocks noGrp="1" noRot="1" noChangeAspect="1"/>
          </p:cNvSpPr>
          <p:nvPr>
            <p:ph type="sldImg"/>
          </p:nvPr>
        </p:nvSpPr>
        <p:spPr>
          <a:ln/>
        </p:spPr>
      </p:sp>
      <p:sp>
        <p:nvSpPr>
          <p:cNvPr id="84994"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fr-FR">
                <a:latin typeface="Times New Roman" charset="0"/>
                <a:ea typeface="ＭＳ Ｐゴシック" charset="0"/>
                <a:cs typeface="ＭＳ Ｐゴシック" charset="0"/>
              </a:rPr>
              <a:t>Limite à la fin</a:t>
            </a:r>
            <a:endParaRPr lang="fr-FR" dirty="0">
              <a:latin typeface="Times New Roman" charset="0"/>
              <a:ea typeface="ＭＳ Ｐゴシック" charset="0"/>
              <a:cs typeface="ＭＳ Ｐゴシック" charset="0"/>
            </a:endParaRPr>
          </a:p>
        </p:txBody>
      </p:sp>
      <p:sp>
        <p:nvSpPr>
          <p:cNvPr id="84995"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6294E4-237F-7643-BD1C-9C5ABFBC9077}" type="slidenum">
              <a:rPr lang="fr-FR" sz="1200">
                <a:latin typeface="Times New Roman" charset="0"/>
              </a:rPr>
              <a:pPr/>
              <a:t>20</a:t>
            </a:fld>
            <a:endParaRPr lang="fr-FR" sz="1200">
              <a:latin typeface="Times New Roman" charset="0"/>
            </a:endParaRPr>
          </a:p>
        </p:txBody>
      </p:sp>
    </p:spTree>
    <p:extLst>
      <p:ext uri="{BB962C8B-B14F-4D97-AF65-F5344CB8AC3E}">
        <p14:creationId xmlns:p14="http://schemas.microsoft.com/office/powerpoint/2010/main" val="86381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ce réservé de l'image des diapositives 1"/>
          <p:cNvSpPr>
            <a:spLocks noGrp="1" noRot="1" noChangeAspect="1"/>
          </p:cNvSpPr>
          <p:nvPr>
            <p:ph type="sldImg"/>
          </p:nvPr>
        </p:nvSpPr>
        <p:spPr>
          <a:ln/>
        </p:spPr>
      </p:sp>
      <p:sp>
        <p:nvSpPr>
          <p:cNvPr id="84994"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dirty="0">
              <a:latin typeface="Times New Roman" charset="0"/>
              <a:ea typeface="ＭＳ Ｐゴシック" charset="0"/>
              <a:cs typeface="ＭＳ Ｐゴシック" charset="0"/>
            </a:endParaRPr>
          </a:p>
        </p:txBody>
      </p:sp>
      <p:sp>
        <p:nvSpPr>
          <p:cNvPr id="84995"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6294E4-237F-7643-BD1C-9C5ABFBC9077}" type="slidenum">
              <a:rPr lang="fr-FR" sz="1200">
                <a:latin typeface="Times New Roman" charset="0"/>
              </a:rPr>
              <a:pPr/>
              <a:t>21</a:t>
            </a:fld>
            <a:endParaRPr lang="fr-FR" sz="1200">
              <a:latin typeface="Times New Roman" charset="0"/>
            </a:endParaRPr>
          </a:p>
        </p:txBody>
      </p:sp>
    </p:spTree>
    <p:extLst>
      <p:ext uri="{BB962C8B-B14F-4D97-AF65-F5344CB8AC3E}">
        <p14:creationId xmlns:p14="http://schemas.microsoft.com/office/powerpoint/2010/main" val="108568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Espace réservé de l'image des diapositives 1"/>
          <p:cNvSpPr>
            <a:spLocks noGrp="1" noRot="1" noChangeAspect="1"/>
          </p:cNvSpPr>
          <p:nvPr>
            <p:ph type="sldImg"/>
          </p:nvPr>
        </p:nvSpPr>
        <p:spPr>
          <a:ln/>
        </p:spPr>
      </p:sp>
      <p:sp>
        <p:nvSpPr>
          <p:cNvPr id="93186"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fr-FR" dirty="0">
                <a:latin typeface="Times New Roman" charset="0"/>
                <a:ea typeface="ＭＳ Ｐゴシック" charset="0"/>
                <a:cs typeface="ＭＳ Ｐゴシック" charset="0"/>
              </a:rPr>
              <a:t>Tout le monde passait à côté</a:t>
            </a:r>
          </a:p>
          <a:p>
            <a:r>
              <a:rPr lang="fr-FR" dirty="0">
                <a:latin typeface="Times New Roman" charset="0"/>
                <a:ea typeface="ＭＳ Ｐゴシック" charset="0"/>
                <a:cs typeface="ＭＳ Ｐゴシック" charset="0"/>
              </a:rPr>
              <a:t>Exemple qui confirme l’hypothèse</a:t>
            </a:r>
          </a:p>
          <a:p>
            <a:endParaRPr lang="fr-FR" dirty="0">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Times New Roman" pitchFamily="-108" charset="0"/>
                <a:ea typeface="ＭＳ Ｐゴシック" pitchFamily="-108" charset="-128"/>
                <a:cs typeface="ＭＳ Ｐゴシック" pitchFamily="-108" charset="-128"/>
              </a:rPr>
              <a:t>An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unbounded</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gesture</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is</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co-produced</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with</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the verbal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form</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in the </a:t>
            </a:r>
            <a:r>
              <a:rPr lang="fr-FR" sz="1200" i="1" kern="1200" dirty="0">
                <a:solidFill>
                  <a:schemeClr val="tx1"/>
                </a:solidFill>
                <a:effectLst/>
                <a:latin typeface="Times New Roman" pitchFamily="-108" charset="0"/>
                <a:ea typeface="ＭＳ Ｐゴシック" pitchFamily="-108" charset="-128"/>
                <a:cs typeface="ＭＳ Ｐゴシック" pitchFamily="-108" charset="-128"/>
              </a:rPr>
              <a:t>imparfait</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 tout le monde passait à côté »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everyone</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was</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walking</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pas </a:t>
            </a:r>
            <a:r>
              <a:rPr lang="fr-FR" sz="1200" kern="1200" dirty="0" err="1">
                <a:solidFill>
                  <a:schemeClr val="tx1"/>
                </a:solidFill>
                <a:effectLst/>
                <a:latin typeface="Times New Roman" pitchFamily="-108" charset="0"/>
                <a:ea typeface="ＭＳ Ｐゴシック" pitchFamily="-108" charset="-128"/>
                <a:cs typeface="ＭＳ Ｐゴシック" pitchFamily="-108" charset="-128"/>
              </a:rPr>
              <a:t>her</a:t>
            </a:r>
            <a:r>
              <a:rPr lang="fr-FR" sz="1200" kern="1200" dirty="0">
                <a:solidFill>
                  <a:schemeClr val="tx1"/>
                </a:solidFill>
                <a:effectLst/>
                <a:latin typeface="Times New Roman" pitchFamily="-108" charset="0"/>
                <a:ea typeface="ＭＳ Ｐゴシック" pitchFamily="-108" charset="-128"/>
                <a:cs typeface="ＭＳ Ｐゴシック" pitchFamily="-108" charset="-128"/>
              </a:rPr>
              <a:t>). </a:t>
            </a:r>
          </a:p>
          <a:p>
            <a:endParaRPr lang="fr-FR" dirty="0">
              <a:latin typeface="Times New Roman" charset="0"/>
              <a:ea typeface="ＭＳ Ｐゴシック" charset="0"/>
              <a:cs typeface="ＭＳ Ｐゴシック" charset="0"/>
            </a:endParaRPr>
          </a:p>
        </p:txBody>
      </p:sp>
      <p:sp>
        <p:nvSpPr>
          <p:cNvPr id="9318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ED183-AFFB-114C-9367-24A34C476BD2}" type="slidenum">
              <a:rPr lang="fr-FR" sz="1200">
                <a:latin typeface="Times New Roman" charset="0"/>
              </a:rPr>
              <a:pPr/>
              <a:t>22</a:t>
            </a:fld>
            <a:endParaRPr lang="fr-FR" sz="1200">
              <a:latin typeface="Times New Roman" charset="0"/>
            </a:endParaRPr>
          </a:p>
        </p:txBody>
      </p:sp>
    </p:spTree>
    <p:extLst>
      <p:ext uri="{BB962C8B-B14F-4D97-AF65-F5344CB8AC3E}">
        <p14:creationId xmlns:p14="http://schemas.microsoft.com/office/powerpoint/2010/main" val="1348513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Espace réservé de l'image des diapositives 1"/>
          <p:cNvSpPr>
            <a:spLocks noGrp="1" noRot="1" noChangeAspect="1"/>
          </p:cNvSpPr>
          <p:nvPr>
            <p:ph type="sldImg"/>
          </p:nvPr>
        </p:nvSpPr>
        <p:spPr>
          <a:ln/>
        </p:spPr>
      </p:sp>
      <p:sp>
        <p:nvSpPr>
          <p:cNvPr id="93186"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fr-FR" dirty="0">
                <a:latin typeface="Times New Roman" charset="0"/>
                <a:ea typeface="ＭＳ Ｐゴシック" charset="0"/>
                <a:cs typeface="ＭＳ Ｐゴシック" charset="0"/>
              </a:rPr>
              <a:t>Elle est tombée</a:t>
            </a:r>
          </a:p>
          <a:p>
            <a:endParaRPr lang="fr-FR" dirty="0">
              <a:latin typeface="Times New Roman" charset="0"/>
              <a:ea typeface="ＭＳ Ｐゴシック" charset="0"/>
              <a:cs typeface="ＭＳ Ｐゴシック" charset="0"/>
            </a:endParaRPr>
          </a:p>
          <a:p>
            <a:r>
              <a:rPr lang="fr-FR" dirty="0">
                <a:latin typeface="Times New Roman" charset="0"/>
                <a:ea typeface="ＭＳ Ｐゴシック" charset="0"/>
                <a:cs typeface="ＭＳ Ｐゴシック" charset="0"/>
              </a:rPr>
              <a:t>Confirme l’hypothèse</a:t>
            </a:r>
          </a:p>
        </p:txBody>
      </p:sp>
      <p:sp>
        <p:nvSpPr>
          <p:cNvPr id="9318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ED183-AFFB-114C-9367-24A34C476BD2}" type="slidenum">
              <a:rPr lang="fr-FR" sz="1200">
                <a:latin typeface="Times New Roman" charset="0"/>
              </a:rPr>
              <a:pPr/>
              <a:t>23</a:t>
            </a:fld>
            <a:endParaRPr lang="fr-FR" sz="1200">
              <a:latin typeface="Times New Roman" charset="0"/>
            </a:endParaRPr>
          </a:p>
        </p:txBody>
      </p:sp>
    </p:spTree>
    <p:extLst>
      <p:ext uri="{BB962C8B-B14F-4D97-AF65-F5344CB8AC3E}">
        <p14:creationId xmlns:p14="http://schemas.microsoft.com/office/powerpoint/2010/main" val="4687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05AADA-4F33-EF4D-8C80-B60AC0B5B4E7}"/>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en-GB"/>
          </a:p>
        </p:txBody>
      </p:sp>
      <p:sp>
        <p:nvSpPr>
          <p:cNvPr id="3" name="Sous-titre 2">
            <a:extLst>
              <a:ext uri="{FF2B5EF4-FFF2-40B4-BE49-F238E27FC236}">
                <a16:creationId xmlns:a16="http://schemas.microsoft.com/office/drawing/2014/main" id="{E1450FB8-E5DA-9E44-B0E1-936BCE57D7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543EF028-AE5C-8D44-ADF7-5B815F699324}"/>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5" name="Espace réservé du pied de page 4">
            <a:extLst>
              <a:ext uri="{FF2B5EF4-FFF2-40B4-BE49-F238E27FC236}">
                <a16:creationId xmlns:a16="http://schemas.microsoft.com/office/drawing/2014/main" id="{3FA378DA-AEE5-FA48-B254-83A17DE0B9B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1224EA2E-3B1D-3B42-88EA-21E046B5B11E}"/>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3666703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10CB7-8B86-234D-8185-908A1E4D2D63}"/>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72DEAA50-5CA5-114F-8281-B058FDE9C8AF}"/>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23871E6E-DFD5-2E4B-B7ED-85EF4726FA3C}"/>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5" name="Espace réservé du pied de page 4">
            <a:extLst>
              <a:ext uri="{FF2B5EF4-FFF2-40B4-BE49-F238E27FC236}">
                <a16:creationId xmlns:a16="http://schemas.microsoft.com/office/drawing/2014/main" id="{6218641E-2ED3-4346-B5BE-D4D9E370E5C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FE39405-B32C-9645-8B88-10317E3E466A}"/>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363169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EB3F2B7-2DC3-974E-AC90-611DCF208816}"/>
              </a:ext>
            </a:extLst>
          </p:cNvPr>
          <p:cNvSpPr>
            <a:spLocks noGrp="1"/>
          </p:cNvSpPr>
          <p:nvPr>
            <p:ph type="title" orient="vert"/>
          </p:nvPr>
        </p:nvSpPr>
        <p:spPr>
          <a:xfrm>
            <a:off x="6543675" y="365125"/>
            <a:ext cx="1971675"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ECF0EAD6-038C-5340-8899-84BF2DE36FF9}"/>
              </a:ext>
            </a:extLst>
          </p:cNvPr>
          <p:cNvSpPr>
            <a:spLocks noGrp="1"/>
          </p:cNvSpPr>
          <p:nvPr>
            <p:ph type="body" orient="vert" idx="1"/>
          </p:nvPr>
        </p:nvSpPr>
        <p:spPr>
          <a:xfrm>
            <a:off x="628650" y="365125"/>
            <a:ext cx="5800725" cy="5811838"/>
          </a:xfrm>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7D84F5A8-1B98-3647-ACE5-179FC4A3B6C4}"/>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5" name="Espace réservé du pied de page 4">
            <a:extLst>
              <a:ext uri="{FF2B5EF4-FFF2-40B4-BE49-F238E27FC236}">
                <a16:creationId xmlns:a16="http://schemas.microsoft.com/office/drawing/2014/main" id="{70E98E3F-93C6-4B4D-8DEA-652A0FF86FC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402CE762-4661-6E4E-9FE3-081340636FB9}"/>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382978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D8C484-0403-A945-8F1A-6BF4C76389FA}"/>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5CFB1062-CF58-2A45-A520-71B3D0082274}"/>
              </a:ext>
            </a:extLst>
          </p:cNvPr>
          <p:cNvSpPr>
            <a:spLocks noGrp="1"/>
          </p:cNvSpPr>
          <p:nvPr>
            <p:ph idx="1"/>
          </p:nvPr>
        </p:nvSpPr>
        <p:spPr/>
        <p:txBody>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2FAA9B00-4787-FF44-825A-946E386E2544}"/>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5" name="Espace réservé du pied de page 4">
            <a:extLst>
              <a:ext uri="{FF2B5EF4-FFF2-40B4-BE49-F238E27FC236}">
                <a16:creationId xmlns:a16="http://schemas.microsoft.com/office/drawing/2014/main" id="{CC97796B-88D1-CA47-8C3F-1C88474AD56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1FA68C71-AF14-3B48-B59E-C347DD004828}"/>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299421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BC9D3-5E10-9F4E-A929-ED70B47F83E3}"/>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A7523C87-9398-E643-A563-CC8E51508A5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2138CE9F-E614-7F4D-9C35-12036EB2CA30}"/>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5" name="Espace réservé du pied de page 4">
            <a:extLst>
              <a:ext uri="{FF2B5EF4-FFF2-40B4-BE49-F238E27FC236}">
                <a16:creationId xmlns:a16="http://schemas.microsoft.com/office/drawing/2014/main" id="{51053FCB-424C-334E-A035-F0B66622CC2B}"/>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7BF82746-B434-E742-9D52-C1C562BD2441}"/>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3616722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D1FE48-ABE5-E44D-9663-764B58486980}"/>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FEF8CC15-AA6E-794B-8346-F3DFF211525A}"/>
              </a:ext>
            </a:extLst>
          </p:cNvPr>
          <p:cNvSpPr>
            <a:spLocks noGrp="1"/>
          </p:cNvSpPr>
          <p:nvPr>
            <p:ph sz="half" idx="1"/>
          </p:nvPr>
        </p:nvSpPr>
        <p:spPr>
          <a:xfrm>
            <a:off x="628650" y="1825625"/>
            <a:ext cx="3886200" cy="4351338"/>
          </a:xfrm>
        </p:spPr>
        <p:txBody>
          <a:body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1643E5DC-5353-7949-8233-B01F9AD608B3}"/>
              </a:ext>
            </a:extLst>
          </p:cNvPr>
          <p:cNvSpPr>
            <a:spLocks noGrp="1"/>
          </p:cNvSpPr>
          <p:nvPr>
            <p:ph sz="half" idx="2"/>
          </p:nvPr>
        </p:nvSpPr>
        <p:spPr>
          <a:xfrm>
            <a:off x="4629150" y="1825625"/>
            <a:ext cx="3886200" cy="4351338"/>
          </a:xfrm>
        </p:spPr>
        <p:txBody>
          <a:body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7E4BDB6B-E2E0-7241-9AA1-5E50D142E7C8}"/>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6" name="Espace réservé du pied de page 5">
            <a:extLst>
              <a:ext uri="{FF2B5EF4-FFF2-40B4-BE49-F238E27FC236}">
                <a16:creationId xmlns:a16="http://schemas.microsoft.com/office/drawing/2014/main" id="{6EFBE1A1-986A-B34B-95AA-643DFB052B3A}"/>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F8546C81-9FA2-F74A-9232-CE4B69784D5A}"/>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391084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2C47CA-E7D4-674E-AE22-0B3FD7EC137C}"/>
              </a:ext>
            </a:extLst>
          </p:cNvPr>
          <p:cNvSpPr>
            <a:spLocks noGrp="1"/>
          </p:cNvSpPr>
          <p:nvPr>
            <p:ph type="title"/>
          </p:nvPr>
        </p:nvSpPr>
        <p:spPr>
          <a:xfrm>
            <a:off x="629841" y="365126"/>
            <a:ext cx="78867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C74C29B1-DA6D-7D4B-8B94-44E6415E82E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312890A9-9618-AB4D-BB49-41F381891B09}"/>
              </a:ext>
            </a:extLst>
          </p:cNvPr>
          <p:cNvSpPr>
            <a:spLocks noGrp="1"/>
          </p:cNvSpPr>
          <p:nvPr>
            <p:ph sz="half" idx="2"/>
          </p:nvPr>
        </p:nvSpPr>
        <p:spPr>
          <a:xfrm>
            <a:off x="629842" y="2505075"/>
            <a:ext cx="3868340" cy="3684588"/>
          </a:xfrm>
        </p:spPr>
        <p:txBody>
          <a:bodyPr/>
          <a:lstStyle/>
          <a:p>
            <a:r>
              <a:rPr lang="fr-FR"/>
              <a:t>Modifier les styles du texte du masque
Deuxième niveau
Troisième niveau
Quatrième niveau
Cinquième niveau</a:t>
            </a:r>
            <a:endParaRPr lang="en-GB"/>
          </a:p>
        </p:txBody>
      </p:sp>
      <p:sp>
        <p:nvSpPr>
          <p:cNvPr id="5" name="Espace réservé du texte 4">
            <a:extLst>
              <a:ext uri="{FF2B5EF4-FFF2-40B4-BE49-F238E27FC236}">
                <a16:creationId xmlns:a16="http://schemas.microsoft.com/office/drawing/2014/main" id="{163163B5-2AA1-0645-A82B-D2BB3D3C793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fr-FR"/>
              <a:t>Modifier les styles du texte du masque
Deuxième niveau
Troisième niveau
Quatrième niveau
Cinquième niveau</a:t>
            </a:r>
            <a:endParaRPr lang="en-GB"/>
          </a:p>
        </p:txBody>
      </p:sp>
      <p:sp>
        <p:nvSpPr>
          <p:cNvPr id="6" name="Espace réservé du contenu 5">
            <a:extLst>
              <a:ext uri="{FF2B5EF4-FFF2-40B4-BE49-F238E27FC236}">
                <a16:creationId xmlns:a16="http://schemas.microsoft.com/office/drawing/2014/main" id="{46861FC4-B995-8544-86A5-252A79B7F319}"/>
              </a:ext>
            </a:extLst>
          </p:cNvPr>
          <p:cNvSpPr>
            <a:spLocks noGrp="1"/>
          </p:cNvSpPr>
          <p:nvPr>
            <p:ph sz="quarter" idx="4"/>
          </p:nvPr>
        </p:nvSpPr>
        <p:spPr>
          <a:xfrm>
            <a:off x="4629150" y="2505075"/>
            <a:ext cx="3887391" cy="3684588"/>
          </a:xfrm>
        </p:spPr>
        <p:txBody>
          <a:bodyPr/>
          <a:lstStyle/>
          <a:p>
            <a:r>
              <a:rPr lang="fr-FR"/>
              <a:t>Modifier les styles du texte du masque
Deuxième niveau
Troisième niveau
Quatrième niveau
Cinquième niveau</a:t>
            </a:r>
            <a:endParaRPr lang="en-GB"/>
          </a:p>
        </p:txBody>
      </p:sp>
      <p:sp>
        <p:nvSpPr>
          <p:cNvPr id="7" name="Espace réservé de la date 6">
            <a:extLst>
              <a:ext uri="{FF2B5EF4-FFF2-40B4-BE49-F238E27FC236}">
                <a16:creationId xmlns:a16="http://schemas.microsoft.com/office/drawing/2014/main" id="{EFA0EEBA-2722-8B48-A5CE-8A1956541BF0}"/>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8" name="Espace réservé du pied de page 7">
            <a:extLst>
              <a:ext uri="{FF2B5EF4-FFF2-40B4-BE49-F238E27FC236}">
                <a16:creationId xmlns:a16="http://schemas.microsoft.com/office/drawing/2014/main" id="{2DE831A7-2B78-C142-9965-4785EA648828}"/>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C8CD40F6-5C50-CE4D-8363-469C6B79BED5}"/>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1382517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BE9A5E-8FA6-6649-8391-976BAE5091DD}"/>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B9C3A66B-BC53-E046-858B-F98974973137}"/>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4" name="Espace réservé du pied de page 3">
            <a:extLst>
              <a:ext uri="{FF2B5EF4-FFF2-40B4-BE49-F238E27FC236}">
                <a16:creationId xmlns:a16="http://schemas.microsoft.com/office/drawing/2014/main" id="{9E83D079-B2D4-9A4C-A8B0-2218E610124E}"/>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C9606F88-14CD-CD4F-B65D-D51D2C2CEB16}"/>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33173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2F2B05B-AA64-E143-ADC6-9665DC61148A}"/>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3" name="Espace réservé du pied de page 2">
            <a:extLst>
              <a:ext uri="{FF2B5EF4-FFF2-40B4-BE49-F238E27FC236}">
                <a16:creationId xmlns:a16="http://schemas.microsoft.com/office/drawing/2014/main" id="{4197DC94-4195-A04F-967E-7A8CFB10BB90}"/>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D2999BA4-B325-354A-825C-24ED367FDCF0}"/>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10033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C24B16-D4DB-4B49-BE6F-35BF047E8011}"/>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8FB9AD96-3C99-9447-B17B-EAE8017747A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fr-FR"/>
              <a:t>Modifier les styles du texte du masque
Deuxième niveau
Troisième niveau
Quatrième niveau
Cinquième niveau</a:t>
            </a:r>
            <a:endParaRPr lang="en-GB"/>
          </a:p>
        </p:txBody>
      </p:sp>
      <p:sp>
        <p:nvSpPr>
          <p:cNvPr id="4" name="Espace réservé du texte 3">
            <a:extLst>
              <a:ext uri="{FF2B5EF4-FFF2-40B4-BE49-F238E27FC236}">
                <a16:creationId xmlns:a16="http://schemas.microsoft.com/office/drawing/2014/main" id="{2F30C897-BAAA-4B4C-9425-7DFB212D06E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89A8111A-A50A-5D42-A9E1-E963E7F13C8C}"/>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6" name="Espace réservé du pied de page 5">
            <a:extLst>
              <a:ext uri="{FF2B5EF4-FFF2-40B4-BE49-F238E27FC236}">
                <a16:creationId xmlns:a16="http://schemas.microsoft.com/office/drawing/2014/main" id="{2F7A11EB-CAFF-2241-B247-2AF97043D27E}"/>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88034E21-761B-F447-8104-44B74485AF2A}"/>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16095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0CD337-09E3-074C-ACD9-5A0162B7281A}"/>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A6C7BD47-81B9-EF46-BEF1-FC9A892BE7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Espace réservé du texte 3">
            <a:extLst>
              <a:ext uri="{FF2B5EF4-FFF2-40B4-BE49-F238E27FC236}">
                <a16:creationId xmlns:a16="http://schemas.microsoft.com/office/drawing/2014/main" id="{27234103-DA2C-E14D-B98E-59F7EA3109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6769AA90-BD63-5843-9332-8FB0225EFF8E}"/>
              </a:ext>
            </a:extLst>
          </p:cNvPr>
          <p:cNvSpPr>
            <a:spLocks noGrp="1"/>
          </p:cNvSpPr>
          <p:nvPr>
            <p:ph type="dt" sz="half" idx="10"/>
          </p:nvPr>
        </p:nvSpPr>
        <p:spPr/>
        <p:txBody>
          <a:bodyPr/>
          <a:lstStyle/>
          <a:p>
            <a:fld id="{9D2DED43-46C3-AC4A-B9E9-E0FC0C71B270}" type="datetimeFigureOut">
              <a:rPr lang="en-GB" smtClean="0"/>
              <a:t>18/05/2018</a:t>
            </a:fld>
            <a:endParaRPr lang="en-GB"/>
          </a:p>
        </p:txBody>
      </p:sp>
      <p:sp>
        <p:nvSpPr>
          <p:cNvPr id="6" name="Espace réservé du pied de page 5">
            <a:extLst>
              <a:ext uri="{FF2B5EF4-FFF2-40B4-BE49-F238E27FC236}">
                <a16:creationId xmlns:a16="http://schemas.microsoft.com/office/drawing/2014/main" id="{B6933BAF-2855-A94C-A990-20FA5A037C39}"/>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B9C26BB8-6538-594B-A0AE-21A3DAF11485}"/>
              </a:ext>
            </a:extLst>
          </p:cNvPr>
          <p:cNvSpPr>
            <a:spLocks noGrp="1"/>
          </p:cNvSpPr>
          <p:nvPr>
            <p:ph type="sldNum" sz="quarter" idx="12"/>
          </p:nvPr>
        </p:nvSpPr>
        <p:spPr/>
        <p:txBody>
          <a:bodyPr/>
          <a:lstStyle/>
          <a:p>
            <a:fld id="{FA8D5524-E82E-5C44-B0FD-9FECA50C1841}" type="slidenum">
              <a:rPr lang="en-GB" smtClean="0"/>
              <a:t>‹N°›</a:t>
            </a:fld>
            <a:endParaRPr lang="en-GB"/>
          </a:p>
        </p:txBody>
      </p:sp>
    </p:spTree>
    <p:extLst>
      <p:ext uri="{BB962C8B-B14F-4D97-AF65-F5344CB8AC3E}">
        <p14:creationId xmlns:p14="http://schemas.microsoft.com/office/powerpoint/2010/main" val="207976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0388BE4-E1B4-244B-B066-27C3E9DBCE1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C1F58638-84C4-1F48-9627-0AFD38F4B68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260CA1AF-A362-C440-82C1-B6A072FA487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2DED43-46C3-AC4A-B9E9-E0FC0C71B270}" type="datetimeFigureOut">
              <a:rPr lang="en-GB" smtClean="0"/>
              <a:t>18/05/2018</a:t>
            </a:fld>
            <a:endParaRPr lang="en-GB"/>
          </a:p>
        </p:txBody>
      </p:sp>
      <p:sp>
        <p:nvSpPr>
          <p:cNvPr id="5" name="Espace réservé du pied de page 4">
            <a:extLst>
              <a:ext uri="{FF2B5EF4-FFF2-40B4-BE49-F238E27FC236}">
                <a16:creationId xmlns:a16="http://schemas.microsoft.com/office/drawing/2014/main" id="{CC8DB792-52DF-DE46-A06D-32099D3EE7C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3A3D87EB-C25D-6141-82BC-C7E216DF6DE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8D5524-E82E-5C44-B0FD-9FECA50C1841}" type="slidenum">
              <a:rPr lang="en-GB" smtClean="0"/>
              <a:t>‹N°›</a:t>
            </a:fld>
            <a:endParaRPr lang="en-GB"/>
          </a:p>
        </p:txBody>
      </p:sp>
    </p:spTree>
    <p:extLst>
      <p:ext uri="{BB962C8B-B14F-4D97-AF65-F5344CB8AC3E}">
        <p14:creationId xmlns:p14="http://schemas.microsoft.com/office/powerpoint/2010/main" val="419162637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64EE8-6D50-7E49-A1C7-8CF708BC0F2D}"/>
              </a:ext>
            </a:extLst>
          </p:cNvPr>
          <p:cNvSpPr>
            <a:spLocks noGrp="1"/>
          </p:cNvSpPr>
          <p:nvPr>
            <p:ph type="ctrTitle"/>
          </p:nvPr>
        </p:nvSpPr>
        <p:spPr/>
        <p:txBody>
          <a:bodyPr>
            <a:normAutofit/>
          </a:bodyPr>
          <a:lstStyle/>
          <a:p>
            <a:r>
              <a:rPr lang="en-GB" dirty="0"/>
              <a:t>ELAN – A versatile tool for multimodal corpora editing and analysis</a:t>
            </a:r>
          </a:p>
        </p:txBody>
      </p:sp>
      <p:sp>
        <p:nvSpPr>
          <p:cNvPr id="3" name="Sous-titre 2">
            <a:extLst>
              <a:ext uri="{FF2B5EF4-FFF2-40B4-BE49-F238E27FC236}">
                <a16:creationId xmlns:a16="http://schemas.microsoft.com/office/drawing/2014/main" id="{6E19247B-0DA6-C640-883A-91C94E2C9A84}"/>
              </a:ext>
            </a:extLst>
          </p:cNvPr>
          <p:cNvSpPr>
            <a:spLocks noGrp="1"/>
          </p:cNvSpPr>
          <p:nvPr>
            <p:ph type="subTitle" idx="1"/>
          </p:nvPr>
        </p:nvSpPr>
        <p:spPr>
          <a:xfrm>
            <a:off x="1143000" y="3953690"/>
            <a:ext cx="6858000" cy="1304109"/>
          </a:xfrm>
        </p:spPr>
        <p:txBody>
          <a:bodyPr/>
          <a:lstStyle/>
          <a:p>
            <a:r>
              <a:rPr lang="en-GB" dirty="0"/>
              <a:t>Christophe </a:t>
            </a:r>
            <a:r>
              <a:rPr lang="en-GB" dirty="0" err="1"/>
              <a:t>Parisse</a:t>
            </a:r>
            <a:endParaRPr lang="en-GB" dirty="0"/>
          </a:p>
          <a:p>
            <a:r>
              <a:rPr lang="en-GB" dirty="0" err="1"/>
              <a:t>Inserm</a:t>
            </a:r>
            <a:r>
              <a:rPr lang="en-GB" dirty="0"/>
              <a:t>, </a:t>
            </a:r>
            <a:r>
              <a:rPr lang="en-GB" dirty="0" err="1"/>
              <a:t>Modyco</a:t>
            </a:r>
            <a:r>
              <a:rPr lang="en-GB" dirty="0"/>
              <a:t>-CNRS/U. Paris Nanterre </a:t>
            </a:r>
          </a:p>
        </p:txBody>
      </p:sp>
    </p:spTree>
    <p:extLst>
      <p:ext uri="{BB962C8B-B14F-4D97-AF65-F5344CB8AC3E}">
        <p14:creationId xmlns:p14="http://schemas.microsoft.com/office/powerpoint/2010/main" val="2395809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39CD38-72E0-B44F-B939-B0D796569781}"/>
              </a:ext>
            </a:extLst>
          </p:cNvPr>
          <p:cNvSpPr>
            <a:spLocks noGrp="1"/>
          </p:cNvSpPr>
          <p:nvPr>
            <p:ph type="title"/>
          </p:nvPr>
        </p:nvSpPr>
        <p:spPr>
          <a:xfrm>
            <a:off x="628650" y="152401"/>
            <a:ext cx="7886700" cy="975581"/>
          </a:xfrm>
        </p:spPr>
        <p:txBody>
          <a:bodyPr/>
          <a:lstStyle/>
          <a:p>
            <a:r>
              <a:rPr lang="en-GB" dirty="0"/>
              <a:t>Example of temporal information</a:t>
            </a:r>
          </a:p>
        </p:txBody>
      </p:sp>
      <p:pic>
        <p:nvPicPr>
          <p:cNvPr id="4" name="Image 3">
            <a:extLst>
              <a:ext uri="{FF2B5EF4-FFF2-40B4-BE49-F238E27FC236}">
                <a16:creationId xmlns:a16="http://schemas.microsoft.com/office/drawing/2014/main" id="{0664388A-24E3-444E-9BCD-B057D47297EB}"/>
              </a:ext>
            </a:extLst>
          </p:cNvPr>
          <p:cNvPicPr>
            <a:picLocks noChangeAspect="1"/>
          </p:cNvPicPr>
          <p:nvPr/>
        </p:nvPicPr>
        <p:blipFill rotWithShape="1">
          <a:blip r:embed="rId2"/>
          <a:srcRect t="7659"/>
          <a:stretch/>
        </p:blipFill>
        <p:spPr>
          <a:xfrm>
            <a:off x="0" y="1027907"/>
            <a:ext cx="9144000" cy="5663055"/>
          </a:xfrm>
          <a:prstGeom prst="rect">
            <a:avLst/>
          </a:prstGeom>
        </p:spPr>
      </p:pic>
      <p:pic>
        <p:nvPicPr>
          <p:cNvPr id="5" name="Image 4">
            <a:extLst>
              <a:ext uri="{FF2B5EF4-FFF2-40B4-BE49-F238E27FC236}">
                <a16:creationId xmlns:a16="http://schemas.microsoft.com/office/drawing/2014/main" id="{624BDEBF-A105-9249-A16C-C4D2DB88341A}"/>
              </a:ext>
            </a:extLst>
          </p:cNvPr>
          <p:cNvPicPr>
            <a:picLocks noChangeAspect="1"/>
          </p:cNvPicPr>
          <p:nvPr/>
        </p:nvPicPr>
        <p:blipFill>
          <a:blip r:embed="rId3"/>
          <a:stretch>
            <a:fillRect/>
          </a:stretch>
        </p:blipFill>
        <p:spPr>
          <a:xfrm>
            <a:off x="2095809" y="1477107"/>
            <a:ext cx="5564245" cy="4270934"/>
          </a:xfrm>
          <a:prstGeom prst="rect">
            <a:avLst/>
          </a:prstGeom>
          <a:ln w="76200">
            <a:solidFill>
              <a:srgbClr val="0070C0"/>
            </a:solidFill>
          </a:ln>
        </p:spPr>
      </p:pic>
    </p:spTree>
    <p:extLst>
      <p:ext uri="{BB962C8B-B14F-4D97-AF65-F5344CB8AC3E}">
        <p14:creationId xmlns:p14="http://schemas.microsoft.com/office/powerpoint/2010/main" val="39831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05556-43E3-9D41-A322-BCAAF6EA865B}"/>
              </a:ext>
            </a:extLst>
          </p:cNvPr>
          <p:cNvSpPr>
            <a:spLocks noGrp="1"/>
          </p:cNvSpPr>
          <p:nvPr>
            <p:ph type="title"/>
          </p:nvPr>
        </p:nvSpPr>
        <p:spPr>
          <a:xfrm>
            <a:off x="628650" y="365127"/>
            <a:ext cx="7886700" cy="674534"/>
          </a:xfrm>
        </p:spPr>
        <p:txBody>
          <a:bodyPr/>
          <a:lstStyle/>
          <a:p>
            <a:r>
              <a:rPr lang="en-GB" dirty="0"/>
              <a:t>Example of vocabulary</a:t>
            </a:r>
          </a:p>
        </p:txBody>
      </p:sp>
      <p:pic>
        <p:nvPicPr>
          <p:cNvPr id="5" name="Image 4">
            <a:extLst>
              <a:ext uri="{FF2B5EF4-FFF2-40B4-BE49-F238E27FC236}">
                <a16:creationId xmlns:a16="http://schemas.microsoft.com/office/drawing/2014/main" id="{716CFD72-BE05-1C46-9823-A344DDE8637D}"/>
              </a:ext>
            </a:extLst>
          </p:cNvPr>
          <p:cNvPicPr>
            <a:picLocks noChangeAspect="1"/>
          </p:cNvPicPr>
          <p:nvPr/>
        </p:nvPicPr>
        <p:blipFill rotWithShape="1">
          <a:blip r:embed="rId2"/>
          <a:srcRect t="16759"/>
          <a:stretch/>
        </p:blipFill>
        <p:spPr>
          <a:xfrm>
            <a:off x="0" y="1390389"/>
            <a:ext cx="9144000" cy="5105004"/>
          </a:xfrm>
          <a:prstGeom prst="rect">
            <a:avLst/>
          </a:prstGeom>
        </p:spPr>
      </p:pic>
      <p:pic>
        <p:nvPicPr>
          <p:cNvPr id="6" name="Image 5">
            <a:extLst>
              <a:ext uri="{FF2B5EF4-FFF2-40B4-BE49-F238E27FC236}">
                <a16:creationId xmlns:a16="http://schemas.microsoft.com/office/drawing/2014/main" id="{9B9278AE-263C-4644-81E0-139435B84C50}"/>
              </a:ext>
            </a:extLst>
          </p:cNvPr>
          <p:cNvPicPr>
            <a:picLocks noChangeAspect="1"/>
          </p:cNvPicPr>
          <p:nvPr/>
        </p:nvPicPr>
        <p:blipFill>
          <a:blip r:embed="rId3"/>
          <a:stretch>
            <a:fillRect/>
          </a:stretch>
        </p:blipFill>
        <p:spPr>
          <a:xfrm>
            <a:off x="1927877" y="1802703"/>
            <a:ext cx="5824039" cy="4122108"/>
          </a:xfrm>
          <a:prstGeom prst="rect">
            <a:avLst/>
          </a:prstGeom>
          <a:ln w="76200">
            <a:solidFill>
              <a:srgbClr val="0070C0"/>
            </a:solidFill>
          </a:ln>
        </p:spPr>
      </p:pic>
    </p:spTree>
    <p:extLst>
      <p:ext uri="{BB962C8B-B14F-4D97-AF65-F5344CB8AC3E}">
        <p14:creationId xmlns:p14="http://schemas.microsoft.com/office/powerpoint/2010/main" val="18889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4DE033-5559-3E4A-B0A2-A7973E95951E}"/>
              </a:ext>
            </a:extLst>
          </p:cNvPr>
          <p:cNvSpPr>
            <a:spLocks noGrp="1"/>
          </p:cNvSpPr>
          <p:nvPr>
            <p:ph type="title"/>
          </p:nvPr>
        </p:nvSpPr>
        <p:spPr/>
        <p:txBody>
          <a:bodyPr/>
          <a:lstStyle/>
          <a:p>
            <a:r>
              <a:rPr lang="en-GB" dirty="0"/>
              <a:t>Examples of coding and research using ELAN</a:t>
            </a:r>
          </a:p>
        </p:txBody>
      </p:sp>
      <p:sp>
        <p:nvSpPr>
          <p:cNvPr id="3" name="Espace réservé du contenu 2">
            <a:extLst>
              <a:ext uri="{FF2B5EF4-FFF2-40B4-BE49-F238E27FC236}">
                <a16:creationId xmlns:a16="http://schemas.microsoft.com/office/drawing/2014/main" id="{4B91FD75-D81A-5945-A1BA-30C3BF614BF5}"/>
              </a:ext>
            </a:extLst>
          </p:cNvPr>
          <p:cNvSpPr>
            <a:spLocks noGrp="1"/>
          </p:cNvSpPr>
          <p:nvPr>
            <p:ph idx="1"/>
          </p:nvPr>
        </p:nvSpPr>
        <p:spPr/>
        <p:txBody>
          <a:bodyPr>
            <a:normAutofit/>
          </a:bodyPr>
          <a:lstStyle/>
          <a:p>
            <a:r>
              <a:rPr lang="en-GB" sz="2800" dirty="0"/>
              <a:t>ELAN is very useful for multimodal research of any kind</a:t>
            </a:r>
          </a:p>
          <a:p>
            <a:endParaRPr lang="en-GB" sz="2800" dirty="0"/>
          </a:p>
          <a:p>
            <a:pPr marL="0" indent="0">
              <a:buNone/>
            </a:pPr>
            <a:endParaRPr lang="en-GB" sz="2800" dirty="0"/>
          </a:p>
          <a:p>
            <a:endParaRPr lang="en-GB" dirty="0"/>
          </a:p>
          <a:p>
            <a:pPr lvl="1"/>
            <a:endParaRPr lang="en-GB" dirty="0"/>
          </a:p>
          <a:p>
            <a:pPr lvl="1"/>
            <a:endParaRPr lang="en-GB" dirty="0"/>
          </a:p>
        </p:txBody>
      </p:sp>
    </p:spTree>
    <p:extLst>
      <p:ext uri="{BB962C8B-B14F-4D97-AF65-F5344CB8AC3E}">
        <p14:creationId xmlns:p14="http://schemas.microsoft.com/office/powerpoint/2010/main" val="177119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23F52A-D9AD-6641-8BEB-86521B85445F}"/>
              </a:ext>
            </a:extLst>
          </p:cNvPr>
          <p:cNvSpPr>
            <a:spLocks noGrp="1"/>
          </p:cNvSpPr>
          <p:nvPr>
            <p:ph type="title"/>
          </p:nvPr>
        </p:nvSpPr>
        <p:spPr/>
        <p:txBody>
          <a:bodyPr/>
          <a:lstStyle/>
          <a:p>
            <a:r>
              <a:rPr lang="en-GB" dirty="0"/>
              <a:t>French Sign Language</a:t>
            </a:r>
          </a:p>
        </p:txBody>
      </p:sp>
      <p:sp>
        <p:nvSpPr>
          <p:cNvPr id="3" name="Espace réservé du contenu 2">
            <a:extLst>
              <a:ext uri="{FF2B5EF4-FFF2-40B4-BE49-F238E27FC236}">
                <a16:creationId xmlns:a16="http://schemas.microsoft.com/office/drawing/2014/main" id="{2F848BB7-00E8-614E-BEC5-724992ECE669}"/>
              </a:ext>
            </a:extLst>
          </p:cNvPr>
          <p:cNvSpPr>
            <a:spLocks noGrp="1"/>
          </p:cNvSpPr>
          <p:nvPr>
            <p:ph idx="1"/>
          </p:nvPr>
        </p:nvSpPr>
        <p:spPr>
          <a:xfrm>
            <a:off x="628650" y="1825624"/>
            <a:ext cx="7886700" cy="4809637"/>
          </a:xfrm>
        </p:spPr>
        <p:txBody>
          <a:bodyPr>
            <a:normAutofit/>
          </a:bodyPr>
          <a:lstStyle/>
          <a:p>
            <a:r>
              <a:rPr lang="en-US" u="sng" dirty="0"/>
              <a:t>Repeated for all interlocutors</a:t>
            </a:r>
          </a:p>
          <a:p>
            <a:pPr lvl="1"/>
            <a:r>
              <a:rPr lang="en-US" sz="2400" dirty="0"/>
              <a:t>meaning unit</a:t>
            </a:r>
          </a:p>
          <a:p>
            <a:pPr lvl="2"/>
            <a:r>
              <a:rPr lang="en-US" sz="2100" dirty="0"/>
              <a:t>category</a:t>
            </a:r>
          </a:p>
          <a:p>
            <a:pPr lvl="2"/>
            <a:r>
              <a:rPr lang="en-US" sz="2100" dirty="0"/>
              <a:t>labialization</a:t>
            </a:r>
          </a:p>
          <a:p>
            <a:pPr lvl="2"/>
            <a:r>
              <a:rPr lang="en-US" sz="2100" dirty="0"/>
              <a:t>facial mimic</a:t>
            </a:r>
          </a:p>
          <a:p>
            <a:pPr lvl="1"/>
            <a:r>
              <a:rPr lang="en-US" sz="2400" dirty="0"/>
              <a:t>translation</a:t>
            </a:r>
          </a:p>
          <a:p>
            <a:pPr lvl="1"/>
            <a:r>
              <a:rPr lang="en-US" sz="2400" dirty="0"/>
              <a:t>gaze (eyes)</a:t>
            </a:r>
          </a:p>
          <a:p>
            <a:pPr lvl="1"/>
            <a:endParaRPr lang="en-US" sz="2100" u="sng" dirty="0"/>
          </a:p>
          <a:p>
            <a:r>
              <a:rPr lang="en-US" dirty="0"/>
              <a:t>+ comments</a:t>
            </a:r>
          </a:p>
          <a:p>
            <a:endParaRPr lang="en-US" sz="1500" dirty="0"/>
          </a:p>
          <a:p>
            <a:r>
              <a:rPr lang="en-US" sz="1500" dirty="0"/>
              <a:t> Garcia, B., </a:t>
            </a:r>
            <a:r>
              <a:rPr lang="en-US" sz="1500" dirty="0" err="1"/>
              <a:t>Sallandre</a:t>
            </a:r>
            <a:r>
              <a:rPr lang="en-US" sz="1500" dirty="0"/>
              <a:t>, M.-A., </a:t>
            </a:r>
            <a:r>
              <a:rPr lang="en-US" sz="1500" dirty="0" err="1"/>
              <a:t>Schoder</a:t>
            </a:r>
            <a:r>
              <a:rPr lang="en-US" sz="1500" dirty="0"/>
              <a:t>, C. et </a:t>
            </a:r>
            <a:r>
              <a:rPr lang="en-US" sz="1500" dirty="0" err="1"/>
              <a:t>L’Huillier</a:t>
            </a:r>
            <a:r>
              <a:rPr lang="en-US" sz="1500" dirty="0"/>
              <a:t>, M.-T., (2011). « </a:t>
            </a:r>
            <a:r>
              <a:rPr lang="en-US" sz="1500" dirty="0" err="1"/>
              <a:t>Typologie</a:t>
            </a:r>
            <a:r>
              <a:rPr lang="en-US" sz="1500" dirty="0"/>
              <a:t> des </a:t>
            </a:r>
            <a:r>
              <a:rPr lang="en-US" sz="1500" dirty="0" err="1"/>
              <a:t>pointages</a:t>
            </a:r>
            <a:r>
              <a:rPr lang="en-US" sz="1500" dirty="0"/>
              <a:t> </a:t>
            </a:r>
            <a:r>
              <a:rPr lang="en-US" sz="1500" dirty="0" err="1"/>
              <a:t>en</a:t>
            </a:r>
            <a:r>
              <a:rPr lang="en-US" sz="1500" dirty="0"/>
              <a:t> Langue des </a:t>
            </a:r>
            <a:r>
              <a:rPr lang="en-US" sz="1500" dirty="0" err="1"/>
              <a:t>Signes</a:t>
            </a:r>
            <a:r>
              <a:rPr lang="en-US" sz="1500" dirty="0"/>
              <a:t> </a:t>
            </a:r>
            <a:r>
              <a:rPr lang="en-US" sz="1500" dirty="0" err="1"/>
              <a:t>Française</a:t>
            </a:r>
            <a:r>
              <a:rPr lang="en-US" sz="1500" dirty="0"/>
              <a:t> (LSF) et </a:t>
            </a:r>
            <a:r>
              <a:rPr lang="en-US" sz="1500" dirty="0" err="1"/>
              <a:t>problématiques</a:t>
            </a:r>
            <a:r>
              <a:rPr lang="en-US" sz="1500" dirty="0"/>
              <a:t> de </a:t>
            </a:r>
            <a:r>
              <a:rPr lang="en-US" sz="1500" dirty="0" err="1"/>
              <a:t>leur</a:t>
            </a:r>
            <a:r>
              <a:rPr lang="en-US" sz="1500" dirty="0"/>
              <a:t> annotation ». In </a:t>
            </a:r>
            <a:r>
              <a:rPr lang="en-US" sz="1500" dirty="0" err="1"/>
              <a:t>Boutora</a:t>
            </a:r>
            <a:r>
              <a:rPr lang="en-US" sz="1500" dirty="0"/>
              <a:t>, L. et </a:t>
            </a:r>
            <a:r>
              <a:rPr lang="en-US" sz="1500" dirty="0" err="1"/>
              <a:t>Braffort</a:t>
            </a:r>
            <a:r>
              <a:rPr lang="en-US" sz="1500" dirty="0"/>
              <a:t>, A (eds.), </a:t>
            </a:r>
            <a:r>
              <a:rPr lang="en-US" sz="1500" dirty="0" err="1"/>
              <a:t>Actes</a:t>
            </a:r>
            <a:r>
              <a:rPr lang="en-US" sz="1500" dirty="0"/>
              <a:t> de la </a:t>
            </a:r>
            <a:r>
              <a:rPr lang="en-US" sz="1500" dirty="0" err="1"/>
              <a:t>conférence</a:t>
            </a:r>
            <a:r>
              <a:rPr lang="en-US" sz="1500" dirty="0"/>
              <a:t> TALN 2011, atelier DEGELS 1, Montpellier, 1er </a:t>
            </a:r>
            <a:r>
              <a:rPr lang="en-US" sz="1500" dirty="0" err="1"/>
              <a:t>juillet</a:t>
            </a:r>
            <a:r>
              <a:rPr lang="en-US" sz="1500" dirty="0"/>
              <a:t> 2011, 107-119. </a:t>
            </a:r>
          </a:p>
        </p:txBody>
      </p:sp>
    </p:spTree>
    <p:extLst>
      <p:ext uri="{BB962C8B-B14F-4D97-AF65-F5344CB8AC3E}">
        <p14:creationId xmlns:p14="http://schemas.microsoft.com/office/powerpoint/2010/main" val="3718777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4FFBCF8-4299-E84F-908B-06DBA00932B8}"/>
              </a:ext>
            </a:extLst>
          </p:cNvPr>
          <p:cNvPicPr>
            <a:picLocks noChangeAspect="1"/>
          </p:cNvPicPr>
          <p:nvPr/>
        </p:nvPicPr>
        <p:blipFill>
          <a:blip r:embed="rId2"/>
          <a:stretch>
            <a:fillRect/>
          </a:stretch>
        </p:blipFill>
        <p:spPr>
          <a:xfrm>
            <a:off x="0" y="203274"/>
            <a:ext cx="9144000" cy="6451452"/>
          </a:xfrm>
          <a:prstGeom prst="rect">
            <a:avLst/>
          </a:prstGeom>
        </p:spPr>
      </p:pic>
    </p:spTree>
    <p:extLst>
      <p:ext uri="{BB962C8B-B14F-4D97-AF65-F5344CB8AC3E}">
        <p14:creationId xmlns:p14="http://schemas.microsoft.com/office/powerpoint/2010/main" val="220569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6C65C-B119-9F48-A533-A0E426B4F10B}"/>
              </a:ext>
            </a:extLst>
          </p:cNvPr>
          <p:cNvSpPr>
            <a:spLocks noGrp="1"/>
          </p:cNvSpPr>
          <p:nvPr>
            <p:ph type="title"/>
          </p:nvPr>
        </p:nvSpPr>
        <p:spPr/>
        <p:txBody>
          <a:bodyPr>
            <a:noAutofit/>
          </a:bodyPr>
          <a:lstStyle/>
          <a:p>
            <a:r>
              <a:rPr lang="en-GB" sz="2800" dirty="0"/>
              <a:t>Grammatical aspect, tense and gesture in French, German, and Russian.</a:t>
            </a:r>
            <a:br>
              <a:rPr lang="en-GB" sz="2800" dirty="0"/>
            </a:br>
            <a:r>
              <a:rPr lang="en-GB" sz="2400" dirty="0"/>
              <a:t>Aliyah Morgenstern, Alan </a:t>
            </a:r>
            <a:r>
              <a:rPr lang="en-GB" sz="2400" dirty="0" err="1"/>
              <a:t>Cienki</a:t>
            </a:r>
            <a:r>
              <a:rPr lang="en-GB" sz="2400" dirty="0"/>
              <a:t>, Cornelia </a:t>
            </a:r>
            <a:r>
              <a:rPr lang="en-GB" sz="2400" dirty="0" err="1"/>
              <a:t>Müeller</a:t>
            </a:r>
            <a:r>
              <a:rPr lang="en-GB" sz="2400" dirty="0"/>
              <a:t>, Dominique </a:t>
            </a:r>
            <a:r>
              <a:rPr lang="en-GB" sz="2400" dirty="0" err="1"/>
              <a:t>Boutet</a:t>
            </a:r>
            <a:r>
              <a:rPr lang="en-GB" sz="2400" dirty="0"/>
              <a:t> ,Olga </a:t>
            </a:r>
            <a:r>
              <a:rPr lang="en-GB" sz="2400" dirty="0" err="1"/>
              <a:t>Irishknanova</a:t>
            </a:r>
            <a:endParaRPr lang="en-GB" sz="2400" dirty="0"/>
          </a:p>
        </p:txBody>
      </p:sp>
      <p:sp>
        <p:nvSpPr>
          <p:cNvPr id="3" name="Espace réservé du contenu 2">
            <a:extLst>
              <a:ext uri="{FF2B5EF4-FFF2-40B4-BE49-F238E27FC236}">
                <a16:creationId xmlns:a16="http://schemas.microsoft.com/office/drawing/2014/main" id="{95C1836E-B8DA-794E-AB56-FF83E59E2262}"/>
              </a:ext>
            </a:extLst>
          </p:cNvPr>
          <p:cNvSpPr>
            <a:spLocks noGrp="1"/>
          </p:cNvSpPr>
          <p:nvPr>
            <p:ph idx="1"/>
          </p:nvPr>
        </p:nvSpPr>
        <p:spPr>
          <a:xfrm>
            <a:off x="454477" y="2220685"/>
            <a:ext cx="8254093" cy="4049485"/>
          </a:xfrm>
        </p:spPr>
        <p:txBody>
          <a:bodyPr>
            <a:normAutofit lnSpcReduction="10000"/>
          </a:bodyPr>
          <a:lstStyle/>
          <a:p>
            <a:r>
              <a:rPr lang="en-GB" sz="2800"/>
              <a:t>To express an implicit event</a:t>
            </a:r>
            <a:endParaRPr lang="en-GB" sz="2800" dirty="0"/>
          </a:p>
          <a:p>
            <a:endParaRPr lang="en-GB" sz="2800" dirty="0"/>
          </a:p>
          <a:p>
            <a:r>
              <a:rPr lang="en-GB" sz="2800" dirty="0"/>
              <a:t>Conceptualisation …</a:t>
            </a:r>
          </a:p>
          <a:p>
            <a:pPr lvl="1"/>
            <a:r>
              <a:rPr lang="en-GB" sz="2400" dirty="0"/>
              <a:t>including “the expression’s full contextual understanding” (</a:t>
            </a:r>
            <a:r>
              <a:rPr lang="en-GB" sz="2400" dirty="0" err="1"/>
              <a:t>Langacker</a:t>
            </a:r>
            <a:r>
              <a:rPr lang="en-GB" sz="2400" dirty="0"/>
              <a:t> 2008: 458)</a:t>
            </a:r>
          </a:p>
          <a:p>
            <a:r>
              <a:rPr lang="en-GB" sz="2800" dirty="0"/>
              <a:t>Expressing means</a:t>
            </a:r>
          </a:p>
          <a:p>
            <a:pPr lvl="1"/>
            <a:r>
              <a:rPr lang="en-GB" sz="2400" dirty="0"/>
              <a:t>Language-based expression (in its full phonetic detail) “as well as any other signals, such as gestures and body language” (</a:t>
            </a:r>
            <a:r>
              <a:rPr lang="en-GB" sz="2400" dirty="0" err="1"/>
              <a:t>Langacker</a:t>
            </a:r>
            <a:r>
              <a:rPr lang="en-GB" sz="2400" dirty="0"/>
              <a:t> 2008: 457)</a:t>
            </a:r>
          </a:p>
          <a:p>
            <a:pPr lvl="1"/>
            <a:endParaRPr lang="en-GB" sz="2400" dirty="0"/>
          </a:p>
          <a:p>
            <a:pPr lvl="1"/>
            <a:r>
              <a:rPr lang="en-GB" sz="2400" b="1" dirty="0">
                <a:solidFill>
                  <a:srgbClr val="0070C0"/>
                </a:solidFill>
              </a:rPr>
              <a:t>Coding spoken production and gesture</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033271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Espace réservé du numéro de diapositive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pPr algn="l"/>
            <a:fld id="{C1DDE40C-1394-104B-B3C4-4E998558EFED}" type="slidenum">
              <a:rPr lang="fr-FR" sz="1846"/>
              <a:pPr algn="l"/>
              <a:t>16</a:t>
            </a:fld>
            <a:endParaRPr lang="fr-FR" sz="1108">
              <a:latin typeface="Times" charset="0"/>
            </a:endParaRPr>
          </a:p>
        </p:txBody>
      </p:sp>
      <p:sp>
        <p:nvSpPr>
          <p:cNvPr id="81922" name="Rectangle 2"/>
          <p:cNvSpPr txBox="1">
            <a:spLocks noChangeArrowheads="1"/>
          </p:cNvSpPr>
          <p:nvPr/>
        </p:nvSpPr>
        <p:spPr bwMode="auto">
          <a:xfrm>
            <a:off x="493102" y="204423"/>
            <a:ext cx="8157796" cy="1129812"/>
          </a:xfrm>
          <a:prstGeom prst="rect">
            <a:avLst/>
          </a:prstGeom>
          <a:solidFill>
            <a:schemeClr val="bg1">
              <a:lumMod val="8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2954" b="1" dirty="0" err="1"/>
              <a:t>Coding</a:t>
            </a:r>
            <a:r>
              <a:rPr lang="fr-FR" sz="2954" b="1" dirty="0"/>
              <a:t> </a:t>
            </a:r>
            <a:r>
              <a:rPr lang="fr-FR" sz="2954" b="1" dirty="0" err="1"/>
              <a:t>with</a:t>
            </a:r>
            <a:r>
              <a:rPr lang="fr-FR" sz="2954" b="1" dirty="0"/>
              <a:t> ELAN</a:t>
            </a:r>
          </a:p>
        </p:txBody>
      </p:sp>
      <p:sp>
        <p:nvSpPr>
          <p:cNvPr id="6" name="Rectangle à coins arrondis 5"/>
          <p:cNvSpPr/>
          <p:nvPr/>
        </p:nvSpPr>
        <p:spPr bwMode="auto">
          <a:xfrm>
            <a:off x="0" y="2032490"/>
            <a:ext cx="9144000" cy="1063869"/>
          </a:xfrm>
          <a:prstGeom prst="round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a:lstStyle/>
          <a:p>
            <a:pPr algn="just">
              <a:defRPr/>
            </a:pPr>
            <a:r>
              <a:rPr lang="en-US" sz="2954" dirty="0">
                <a:latin typeface="+mj-lt"/>
                <a:ea typeface="ＭＳ Ｐゴシック" pitchFamily="-108" charset="-128"/>
                <a:cs typeface="ＭＳ Ｐゴシック" pitchFamily="-108" charset="-128"/>
              </a:rPr>
              <a:t>Grammatical tense </a:t>
            </a:r>
            <a:r>
              <a:rPr lang="en-US" sz="2954" b="1" dirty="0">
                <a:latin typeface="+mj-lt"/>
                <a:ea typeface="ＭＳ Ｐゴシック" pitchFamily="-108" charset="-128"/>
                <a:cs typeface="ＭＳ Ｐゴシック" pitchFamily="-108" charset="-128"/>
              </a:rPr>
              <a:t>/ aspect and chronological time</a:t>
            </a:r>
            <a:endParaRPr lang="nl-NL" sz="2954" dirty="0">
              <a:latin typeface="+mj-lt"/>
            </a:endParaRPr>
          </a:p>
        </p:txBody>
      </p:sp>
      <p:sp>
        <p:nvSpPr>
          <p:cNvPr id="7" name="Rectangle à coins arrondis 6"/>
          <p:cNvSpPr/>
          <p:nvPr/>
        </p:nvSpPr>
        <p:spPr bwMode="auto">
          <a:xfrm>
            <a:off x="0" y="3363058"/>
            <a:ext cx="9144000" cy="1129811"/>
          </a:xfrm>
          <a:prstGeom prst="round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a:lstStyle/>
          <a:p>
            <a:pPr algn="just">
              <a:defRPr/>
            </a:pPr>
            <a:r>
              <a:rPr lang="en-US" sz="2954" b="1" dirty="0">
                <a:latin typeface="+mj-lt"/>
                <a:ea typeface="ＭＳ Ｐゴシック" pitchFamily="-108" charset="-128"/>
                <a:cs typeface="ＭＳ Ｐゴシック" pitchFamily="-108" charset="-128"/>
              </a:rPr>
              <a:t>Linking with audio signal</a:t>
            </a:r>
            <a:endParaRPr lang="nl-NL" sz="2954" dirty="0">
              <a:latin typeface="+mj-lt"/>
            </a:endParaRPr>
          </a:p>
        </p:txBody>
      </p:sp>
      <p:sp>
        <p:nvSpPr>
          <p:cNvPr id="8" name="Rectangle à coins arrondis 7"/>
          <p:cNvSpPr/>
          <p:nvPr/>
        </p:nvSpPr>
        <p:spPr bwMode="auto">
          <a:xfrm>
            <a:off x="0" y="4825512"/>
            <a:ext cx="9144000" cy="1129811"/>
          </a:xfrm>
          <a:prstGeom prst="round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a:lstStyle/>
          <a:p>
            <a:pPr algn="just">
              <a:defRPr/>
            </a:pPr>
            <a:r>
              <a:rPr lang="en-US" sz="2954" b="1" dirty="0">
                <a:latin typeface="+mj-lt"/>
                <a:ea typeface="ＭＳ Ｐゴシック" pitchFamily="-108" charset="-128"/>
                <a:cs typeface="ＭＳ Ｐゴシック" pitchFamily="-108" charset="-128"/>
              </a:rPr>
              <a:t>Linking gestures</a:t>
            </a:r>
            <a:r>
              <a:rPr lang="en-US" sz="2954" dirty="0">
                <a:latin typeface="+mj-lt"/>
                <a:ea typeface="ＭＳ Ｐゴシック" pitchFamily="-108" charset="-128"/>
                <a:cs typeface="ＭＳ Ｐゴシック" pitchFamily="-108" charset="-128"/>
              </a:rPr>
              <a:t> that temporally overlap with verbal forms</a:t>
            </a:r>
            <a:endParaRPr lang="nl-NL" sz="2954" dirty="0">
              <a:latin typeface="+mj-lt"/>
            </a:endParaRPr>
          </a:p>
        </p:txBody>
      </p:sp>
    </p:spTree>
    <p:extLst>
      <p:ext uri="{BB962C8B-B14F-4D97-AF65-F5344CB8AC3E}">
        <p14:creationId xmlns:p14="http://schemas.microsoft.com/office/powerpoint/2010/main" val="1262366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ce réservé du numéro de diapositive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pPr algn="l"/>
            <a:fld id="{F02F5CBF-0D7B-4348-A69D-7CE5C0F2D536}" type="slidenum">
              <a:rPr lang="fr-FR" sz="1846"/>
              <a:pPr algn="l"/>
              <a:t>17</a:t>
            </a:fld>
            <a:endParaRPr lang="fr-FR" sz="1108">
              <a:latin typeface="Times" charset="0"/>
            </a:endParaRPr>
          </a:p>
        </p:txBody>
      </p:sp>
      <p:sp>
        <p:nvSpPr>
          <p:cNvPr id="77826" name="Rectangle 2"/>
          <p:cNvSpPr txBox="1">
            <a:spLocks noChangeArrowheads="1"/>
          </p:cNvSpPr>
          <p:nvPr/>
        </p:nvSpPr>
        <p:spPr bwMode="auto">
          <a:xfrm>
            <a:off x="493102" y="48358"/>
            <a:ext cx="8157796" cy="1129812"/>
          </a:xfrm>
          <a:prstGeom prst="rect">
            <a:avLst/>
          </a:prstGeom>
          <a:solidFill>
            <a:schemeClr val="bg1">
              <a:lumMod val="8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2954" b="1" dirty="0" err="1"/>
              <a:t>Coding</a:t>
            </a:r>
            <a:r>
              <a:rPr lang="fr-FR" sz="2954" b="1" dirty="0"/>
              <a:t> </a:t>
            </a:r>
            <a:r>
              <a:rPr lang="fr-FR" sz="2954" b="1" dirty="0" err="1"/>
              <a:t>with</a:t>
            </a:r>
            <a:r>
              <a:rPr lang="fr-FR" sz="2954" b="1" dirty="0"/>
              <a:t> ELAN</a:t>
            </a:r>
          </a:p>
        </p:txBody>
      </p:sp>
      <p:pic>
        <p:nvPicPr>
          <p:cNvPr id="77828" name="Image 4" descr="Capture d’écran 2014-12-16 à 16.21.5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78170"/>
            <a:ext cx="9144000" cy="5408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21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transcript close-up.png"/>
          <p:cNvPicPr>
            <a:picLocks noChangeAspect="1"/>
          </p:cNvPicPr>
          <p:nvPr/>
        </p:nvPicPr>
        <p:blipFill rotWithShape="1">
          <a:blip r:embed="rId3">
            <a:extLst>
              <a:ext uri="{28A0092B-C50C-407E-A947-70E740481C1C}">
                <a14:useLocalDpi xmlns:a14="http://schemas.microsoft.com/office/drawing/2010/main" val="0"/>
              </a:ext>
            </a:extLst>
          </a:blip>
          <a:srcRect r="40567"/>
          <a:stretch/>
        </p:blipFill>
        <p:spPr>
          <a:xfrm>
            <a:off x="0" y="1512942"/>
            <a:ext cx="9144000" cy="2396343"/>
          </a:xfrm>
          <a:prstGeom prst="rect">
            <a:avLst/>
          </a:prstGeom>
        </p:spPr>
      </p:pic>
      <p:cxnSp>
        <p:nvCxnSpPr>
          <p:cNvPr id="10" name="Rechte verbindingslijn met pijl 9"/>
          <p:cNvCxnSpPr/>
          <p:nvPr/>
        </p:nvCxnSpPr>
        <p:spPr>
          <a:xfrm flipV="1">
            <a:off x="3260698" y="4096143"/>
            <a:ext cx="5727594" cy="22543"/>
          </a:xfrm>
          <a:prstGeom prst="straightConnector1">
            <a:avLst/>
          </a:prstGeom>
          <a:ln w="76200" cmpd="sng">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kstvak 10"/>
          <p:cNvSpPr txBox="1"/>
          <p:nvPr/>
        </p:nvSpPr>
        <p:spPr>
          <a:xfrm>
            <a:off x="3984449" y="4183310"/>
            <a:ext cx="2315962" cy="433196"/>
          </a:xfrm>
          <a:prstGeom prst="rect">
            <a:avLst/>
          </a:prstGeom>
          <a:noFill/>
        </p:spPr>
        <p:txBody>
          <a:bodyPr wrap="square" rtlCol="0">
            <a:spAutoFit/>
          </a:bodyPr>
          <a:lstStyle/>
          <a:p>
            <a:r>
              <a:rPr lang="nl-NL" sz="2215" dirty="0">
                <a:solidFill>
                  <a:schemeClr val="accent1">
                    <a:lumMod val="40000"/>
                    <a:lumOff val="60000"/>
                  </a:schemeClr>
                </a:solidFill>
              </a:rPr>
              <a:t>Time</a:t>
            </a:r>
          </a:p>
        </p:txBody>
      </p:sp>
      <p:pic>
        <p:nvPicPr>
          <p:cNvPr id="5" name="Afbeelding 4" descr="boundary schemas.png"/>
          <p:cNvPicPr>
            <a:picLocks noChangeAspect="1"/>
          </p:cNvPicPr>
          <p:nvPr/>
        </p:nvPicPr>
        <p:blipFill rotWithShape="1">
          <a:blip r:embed="rId4">
            <a:extLst>
              <a:ext uri="{28A0092B-C50C-407E-A947-70E740481C1C}">
                <a14:useLocalDpi xmlns:a14="http://schemas.microsoft.com/office/drawing/2010/main" val="0"/>
              </a:ext>
            </a:extLst>
          </a:blip>
          <a:srcRect b="7956"/>
          <a:stretch/>
        </p:blipFill>
        <p:spPr>
          <a:xfrm>
            <a:off x="916209" y="4226628"/>
            <a:ext cx="2694951" cy="1955829"/>
          </a:xfrm>
          <a:prstGeom prst="rect">
            <a:avLst/>
          </a:prstGeom>
          <a:ln w="0" cap="flat" cmpd="sng">
            <a:solidFill>
              <a:schemeClr val="tx1"/>
            </a:solidFill>
            <a:prstDash val="dash"/>
            <a:round/>
          </a:ln>
        </p:spPr>
      </p:pic>
      <p:sp>
        <p:nvSpPr>
          <p:cNvPr id="9" name="Tekstvak 8"/>
          <p:cNvSpPr txBox="1"/>
          <p:nvPr/>
        </p:nvSpPr>
        <p:spPr>
          <a:xfrm>
            <a:off x="3907311" y="4824848"/>
            <a:ext cx="5436096" cy="1285737"/>
          </a:xfrm>
          <a:prstGeom prst="rect">
            <a:avLst/>
          </a:prstGeom>
          <a:noFill/>
        </p:spPr>
        <p:txBody>
          <a:bodyPr wrap="square" rtlCol="0">
            <a:spAutoFit/>
          </a:bodyPr>
          <a:lstStyle/>
          <a:p>
            <a:r>
              <a:rPr lang="nl-NL" sz="2585" dirty="0">
                <a:solidFill>
                  <a:srgbClr val="E7E7CF"/>
                </a:solidFill>
              </a:rPr>
              <a:t>Coding of boundaries for those gestures: </a:t>
            </a:r>
          </a:p>
          <a:p>
            <a:r>
              <a:rPr lang="nl-NL" sz="2585" dirty="0">
                <a:solidFill>
                  <a:srgbClr val="E7E7CF"/>
                </a:solidFill>
              </a:rPr>
              <a:t>bounded (</a:t>
            </a:r>
            <a:r>
              <a:rPr lang="nl-NL" sz="2585" b="1" dirty="0">
                <a:solidFill>
                  <a:srgbClr val="E7E7CF"/>
                </a:solidFill>
              </a:rPr>
              <a:t>bd</a:t>
            </a:r>
            <a:r>
              <a:rPr lang="nl-NL" sz="2585" dirty="0">
                <a:solidFill>
                  <a:srgbClr val="E7E7CF"/>
                </a:solidFill>
              </a:rPr>
              <a:t>) or unbounded (</a:t>
            </a:r>
            <a:r>
              <a:rPr lang="nl-NL" sz="2585" b="1" dirty="0">
                <a:solidFill>
                  <a:srgbClr val="E7E7CF"/>
                </a:solidFill>
              </a:rPr>
              <a:t>ub</a:t>
            </a:r>
            <a:r>
              <a:rPr lang="nl-NL" sz="2585" dirty="0">
                <a:solidFill>
                  <a:srgbClr val="E7E7CF"/>
                </a:solidFill>
              </a:rPr>
              <a:t>)</a:t>
            </a:r>
          </a:p>
        </p:txBody>
      </p:sp>
      <p:cxnSp>
        <p:nvCxnSpPr>
          <p:cNvPr id="19" name="Rechte verbindingslijn met pijl 18"/>
          <p:cNvCxnSpPr/>
          <p:nvPr/>
        </p:nvCxnSpPr>
        <p:spPr>
          <a:xfrm flipV="1">
            <a:off x="2926079" y="3562621"/>
            <a:ext cx="1431912" cy="714179"/>
          </a:xfrm>
          <a:prstGeom prst="straightConnector1">
            <a:avLst/>
          </a:prstGeom>
          <a:ln w="57150" cmpd="sng">
            <a:solidFill>
              <a:srgbClr val="B82B15"/>
            </a:solidFill>
            <a:tailEnd type="arrow"/>
          </a:ln>
        </p:spPr>
        <p:style>
          <a:lnRef idx="2">
            <a:schemeClr val="accent1"/>
          </a:lnRef>
          <a:fillRef idx="0">
            <a:schemeClr val="accent1"/>
          </a:fillRef>
          <a:effectRef idx="1">
            <a:schemeClr val="accent1"/>
          </a:effectRef>
          <a:fontRef idx="minor">
            <a:schemeClr val="tx1"/>
          </a:fontRef>
        </p:style>
      </p:cxnSp>
      <p:cxnSp>
        <p:nvCxnSpPr>
          <p:cNvPr id="15" name="Rechte verbindingslijn 14"/>
          <p:cNvCxnSpPr/>
          <p:nvPr/>
        </p:nvCxnSpPr>
        <p:spPr>
          <a:xfrm>
            <a:off x="1205943" y="3761035"/>
            <a:ext cx="182174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kstvak 11"/>
          <p:cNvSpPr txBox="1"/>
          <p:nvPr/>
        </p:nvSpPr>
        <p:spPr>
          <a:xfrm>
            <a:off x="5303158" y="504368"/>
            <a:ext cx="4040249" cy="433196"/>
          </a:xfrm>
          <a:prstGeom prst="rect">
            <a:avLst/>
          </a:prstGeom>
          <a:noFill/>
        </p:spPr>
        <p:txBody>
          <a:bodyPr wrap="square" rtlCol="0">
            <a:spAutoFit/>
          </a:bodyPr>
          <a:lstStyle/>
          <a:p>
            <a:pPr algn="ctr"/>
            <a:r>
              <a:rPr lang="nl-NL" sz="2215" dirty="0">
                <a:solidFill>
                  <a:srgbClr val="E7E7CF"/>
                </a:solidFill>
              </a:rPr>
              <a:t>Transcription</a:t>
            </a:r>
          </a:p>
        </p:txBody>
      </p:sp>
      <p:cxnSp>
        <p:nvCxnSpPr>
          <p:cNvPr id="18" name="Rechte verbindingslijn met pijl 17"/>
          <p:cNvCxnSpPr/>
          <p:nvPr/>
        </p:nvCxnSpPr>
        <p:spPr>
          <a:xfrm flipH="1">
            <a:off x="7732323" y="990965"/>
            <a:ext cx="261481" cy="642555"/>
          </a:xfrm>
          <a:prstGeom prst="straightConnector1">
            <a:avLst/>
          </a:prstGeom>
          <a:ln w="57150" cmpd="sng">
            <a:solidFill>
              <a:srgbClr val="B82B15"/>
            </a:solidFill>
            <a:tailEnd type="arrow"/>
          </a:ln>
        </p:spPr>
        <p:style>
          <a:lnRef idx="2">
            <a:schemeClr val="accent1"/>
          </a:lnRef>
          <a:fillRef idx="0">
            <a:schemeClr val="accent1"/>
          </a:fillRef>
          <a:effectRef idx="1">
            <a:schemeClr val="accent1"/>
          </a:effectRef>
          <a:fontRef idx="minor">
            <a:schemeClr val="tx1"/>
          </a:fontRef>
        </p:style>
      </p:cxnSp>
      <p:cxnSp>
        <p:nvCxnSpPr>
          <p:cNvPr id="16" name="Rechte verbindingslijn 15"/>
          <p:cNvCxnSpPr/>
          <p:nvPr/>
        </p:nvCxnSpPr>
        <p:spPr>
          <a:xfrm>
            <a:off x="916209" y="5290130"/>
            <a:ext cx="2658757" cy="18439"/>
          </a:xfrm>
          <a:prstGeom prst="line">
            <a:avLst/>
          </a:prstGeom>
          <a:ln w="28575" cmpd="sng">
            <a:solidFill>
              <a:srgbClr val="B82B15"/>
            </a:solidFill>
          </a:ln>
        </p:spPr>
        <p:style>
          <a:lnRef idx="2">
            <a:schemeClr val="accent1"/>
          </a:lnRef>
          <a:fillRef idx="0">
            <a:schemeClr val="accent1"/>
          </a:fillRef>
          <a:effectRef idx="1">
            <a:schemeClr val="accent1"/>
          </a:effectRef>
          <a:fontRef idx="minor">
            <a:schemeClr val="tx1"/>
          </a:fontRef>
        </p:style>
      </p:cxnSp>
      <p:sp>
        <p:nvSpPr>
          <p:cNvPr id="17" name="Rectangle à coins arrondis 16"/>
          <p:cNvSpPr/>
          <p:nvPr/>
        </p:nvSpPr>
        <p:spPr bwMode="auto">
          <a:xfrm>
            <a:off x="4306124" y="2897249"/>
            <a:ext cx="4837876" cy="997034"/>
          </a:xfrm>
          <a:prstGeom prst="roundRect">
            <a:avLst/>
          </a:prstGeom>
          <a:noFill/>
          <a:ln w="38100"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1662">
              <a:latin typeface="Arial" pitchFamily="-108" charset="0"/>
            </a:endParaRPr>
          </a:p>
        </p:txBody>
      </p:sp>
    </p:spTree>
    <p:extLst>
      <p:ext uri="{BB962C8B-B14F-4D97-AF65-F5344CB8AC3E}">
        <p14:creationId xmlns:p14="http://schemas.microsoft.com/office/powerpoint/2010/main" val="49266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Espace réservé du numéro de diapositive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pPr algn="l"/>
            <a:fld id="{6E5981E3-60FF-6C4C-9ECC-DA9A10C964C9}" type="slidenum">
              <a:rPr lang="fr-FR" sz="1846"/>
              <a:pPr algn="l"/>
              <a:t>19</a:t>
            </a:fld>
            <a:endParaRPr lang="fr-FR" sz="1108">
              <a:latin typeface="Times" charset="0"/>
            </a:endParaRPr>
          </a:p>
        </p:txBody>
      </p:sp>
      <p:sp>
        <p:nvSpPr>
          <p:cNvPr id="83970" name="Rectangle 2"/>
          <p:cNvSpPr txBox="1">
            <a:spLocks noChangeArrowheads="1"/>
          </p:cNvSpPr>
          <p:nvPr/>
        </p:nvSpPr>
        <p:spPr bwMode="auto">
          <a:xfrm>
            <a:off x="983273" y="238858"/>
            <a:ext cx="8157796" cy="1129812"/>
          </a:xfrm>
          <a:prstGeom prst="rect">
            <a:avLst/>
          </a:prstGeom>
          <a:solidFill>
            <a:srgbClr val="A83C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2954" b="1" dirty="0" err="1">
                <a:solidFill>
                  <a:srgbClr val="E7E7CF"/>
                </a:solidFill>
              </a:rPr>
              <a:t>Bounded</a:t>
            </a:r>
            <a:r>
              <a:rPr lang="fr-FR" sz="2954" b="1" dirty="0">
                <a:solidFill>
                  <a:srgbClr val="E7E7CF"/>
                </a:solidFill>
              </a:rPr>
              <a:t> - </a:t>
            </a:r>
            <a:r>
              <a:rPr lang="fr-FR" sz="2954" b="1" dirty="0" err="1">
                <a:solidFill>
                  <a:srgbClr val="E7E7CF"/>
                </a:solidFill>
              </a:rPr>
              <a:t>Punctual</a:t>
            </a:r>
            <a:endParaRPr lang="fr-FR" sz="2954" b="1" dirty="0">
              <a:solidFill>
                <a:srgbClr val="E7E7CF"/>
              </a:solidFill>
            </a:endParaRPr>
          </a:p>
        </p:txBody>
      </p:sp>
      <p:pic>
        <p:nvPicPr>
          <p:cNvPr id="83971" name="Image 1" descr="Capture d’écran 2013-04-25 à 11.51.3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38858"/>
            <a:ext cx="1053612" cy="112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unctual.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916209" y="1833746"/>
            <a:ext cx="7426569" cy="4177812"/>
          </a:xfrm>
        </p:spPr>
      </p:pic>
    </p:spTree>
    <p:extLst>
      <p:ext uri="{BB962C8B-B14F-4D97-AF65-F5344CB8AC3E}">
        <p14:creationId xmlns:p14="http://schemas.microsoft.com/office/powerpoint/2010/main" val="3380145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3774">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D8170F-1F8E-884E-90A7-D5B4A612D95E}"/>
              </a:ext>
            </a:extLst>
          </p:cNvPr>
          <p:cNvSpPr>
            <a:spLocks noGrp="1"/>
          </p:cNvSpPr>
          <p:nvPr>
            <p:ph type="title"/>
          </p:nvPr>
        </p:nvSpPr>
        <p:spPr/>
        <p:txBody>
          <a:bodyPr/>
          <a:lstStyle/>
          <a:p>
            <a:r>
              <a:rPr lang="en-GB" dirty="0"/>
              <a:t>Principles of ELAN</a:t>
            </a:r>
          </a:p>
        </p:txBody>
      </p:sp>
      <p:sp>
        <p:nvSpPr>
          <p:cNvPr id="3" name="Espace réservé du contenu 2">
            <a:extLst>
              <a:ext uri="{FF2B5EF4-FFF2-40B4-BE49-F238E27FC236}">
                <a16:creationId xmlns:a16="http://schemas.microsoft.com/office/drawing/2014/main" id="{D02CC208-B559-E342-950B-DF500DBB4F8C}"/>
              </a:ext>
            </a:extLst>
          </p:cNvPr>
          <p:cNvSpPr>
            <a:spLocks noGrp="1"/>
          </p:cNvSpPr>
          <p:nvPr>
            <p:ph idx="1"/>
          </p:nvPr>
        </p:nvSpPr>
        <p:spPr>
          <a:xfrm>
            <a:off x="628650" y="1590494"/>
            <a:ext cx="7886700" cy="4627426"/>
          </a:xfrm>
        </p:spPr>
        <p:txBody>
          <a:bodyPr>
            <a:normAutofit lnSpcReduction="10000"/>
          </a:bodyPr>
          <a:lstStyle/>
          <a:p>
            <a:r>
              <a:rPr lang="en-GB" dirty="0"/>
              <a:t>ELAN is a tool that can create and edit information </a:t>
            </a:r>
            <a:r>
              <a:rPr lang="en-GB" b="1" dirty="0"/>
              <a:t>temporally aligned</a:t>
            </a:r>
            <a:r>
              <a:rPr lang="en-GB" dirty="0"/>
              <a:t> with some media (sound, video)</a:t>
            </a:r>
          </a:p>
          <a:p>
            <a:pPr lvl="1"/>
            <a:r>
              <a:rPr lang="en-GB" dirty="0"/>
              <a:t>Spoken language</a:t>
            </a:r>
          </a:p>
          <a:p>
            <a:pPr lvl="1"/>
            <a:r>
              <a:rPr lang="en-GB" dirty="0"/>
              <a:t>Gesture</a:t>
            </a:r>
          </a:p>
          <a:p>
            <a:pPr lvl="1"/>
            <a:r>
              <a:rPr lang="en-GB" dirty="0"/>
              <a:t>Multimodal information</a:t>
            </a:r>
          </a:p>
          <a:p>
            <a:pPr lvl="1"/>
            <a:r>
              <a:rPr lang="en-GB" dirty="0"/>
              <a:t>Multiple media</a:t>
            </a:r>
          </a:p>
          <a:p>
            <a:r>
              <a:rPr lang="en-GB" dirty="0"/>
              <a:t>ELAN used a partition style representation for the data</a:t>
            </a:r>
          </a:p>
          <a:p>
            <a:r>
              <a:rPr lang="en-GB" dirty="0"/>
              <a:t>The data can be organized by a user-defined structure or using temporality</a:t>
            </a:r>
          </a:p>
          <a:p>
            <a:r>
              <a:rPr lang="en-GB" dirty="0"/>
              <a:t>Secondary representation of data are available to help coding and analysis</a:t>
            </a:r>
          </a:p>
          <a:p>
            <a:r>
              <a:rPr lang="en-GB" dirty="0"/>
              <a:t>Large number of import and export formats, including CVS format (for further data analysis or processing)</a:t>
            </a:r>
          </a:p>
          <a:p>
            <a:r>
              <a:rPr lang="en-GB" dirty="0"/>
              <a:t>A powerful query tool for queries about structural and temporal information</a:t>
            </a:r>
          </a:p>
        </p:txBody>
      </p:sp>
    </p:spTree>
    <p:extLst>
      <p:ext uri="{BB962C8B-B14F-4D97-AF65-F5344CB8AC3E}">
        <p14:creationId xmlns:p14="http://schemas.microsoft.com/office/powerpoint/2010/main" val="1260619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Espace réservé du numéro de diapositive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pPr algn="l"/>
            <a:fld id="{6E5981E3-60FF-6C4C-9ECC-DA9A10C964C9}" type="slidenum">
              <a:rPr lang="fr-FR" sz="1846"/>
              <a:pPr algn="l"/>
              <a:t>20</a:t>
            </a:fld>
            <a:endParaRPr lang="fr-FR" sz="1108">
              <a:latin typeface="Times" charset="0"/>
            </a:endParaRPr>
          </a:p>
        </p:txBody>
      </p:sp>
      <p:sp>
        <p:nvSpPr>
          <p:cNvPr id="83970" name="Rectangle 2"/>
          <p:cNvSpPr txBox="1">
            <a:spLocks noChangeArrowheads="1"/>
          </p:cNvSpPr>
          <p:nvPr/>
        </p:nvSpPr>
        <p:spPr bwMode="auto">
          <a:xfrm>
            <a:off x="983273" y="238858"/>
            <a:ext cx="8157796" cy="1129812"/>
          </a:xfrm>
          <a:prstGeom prst="rect">
            <a:avLst/>
          </a:prstGeom>
          <a:solidFill>
            <a:srgbClr val="A83C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2954" b="1" dirty="0" err="1">
                <a:solidFill>
                  <a:srgbClr val="E7E7CF"/>
                </a:solidFill>
              </a:rPr>
              <a:t>Bounded</a:t>
            </a:r>
            <a:r>
              <a:rPr lang="fr-FR" sz="2954" b="1" dirty="0">
                <a:solidFill>
                  <a:srgbClr val="E7E7CF"/>
                </a:solidFill>
              </a:rPr>
              <a:t> - offset</a:t>
            </a:r>
          </a:p>
        </p:txBody>
      </p:sp>
      <p:pic>
        <p:nvPicPr>
          <p:cNvPr id="83971" name="Image 1" descr="Capture d’écran 2013-04-25 à 11.51.3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38858"/>
            <a:ext cx="1053612" cy="112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offset.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07023" y="1740877"/>
            <a:ext cx="7426569" cy="4177812"/>
          </a:xfrm>
        </p:spPr>
      </p:pic>
    </p:spTree>
    <p:extLst>
      <p:ext uri="{BB962C8B-B14F-4D97-AF65-F5344CB8AC3E}">
        <p14:creationId xmlns:p14="http://schemas.microsoft.com/office/powerpoint/2010/main" val="212813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Espace réservé du numéro de diapositive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pPr algn="l"/>
            <a:fld id="{6E5981E3-60FF-6C4C-9ECC-DA9A10C964C9}" type="slidenum">
              <a:rPr lang="fr-FR" sz="1846"/>
              <a:pPr algn="l"/>
              <a:t>21</a:t>
            </a:fld>
            <a:endParaRPr lang="fr-FR" sz="1108">
              <a:latin typeface="Times" charset="0"/>
            </a:endParaRPr>
          </a:p>
        </p:txBody>
      </p:sp>
      <p:sp>
        <p:nvSpPr>
          <p:cNvPr id="83970" name="Rectangle 2"/>
          <p:cNvSpPr txBox="1">
            <a:spLocks noChangeArrowheads="1"/>
          </p:cNvSpPr>
          <p:nvPr/>
        </p:nvSpPr>
        <p:spPr bwMode="auto">
          <a:xfrm>
            <a:off x="983273" y="238858"/>
            <a:ext cx="8157796" cy="1129812"/>
          </a:xfrm>
          <a:prstGeom prst="rect">
            <a:avLst/>
          </a:prstGeom>
          <a:solidFill>
            <a:srgbClr val="A83C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2954" b="1" dirty="0" err="1">
                <a:solidFill>
                  <a:srgbClr val="E7E7CF"/>
                </a:solidFill>
              </a:rPr>
              <a:t>Unbounded</a:t>
            </a:r>
            <a:endParaRPr lang="fr-FR" sz="2954" b="1" dirty="0">
              <a:solidFill>
                <a:srgbClr val="E7E7CF"/>
              </a:solidFill>
            </a:endParaRPr>
          </a:p>
        </p:txBody>
      </p:sp>
      <p:pic>
        <p:nvPicPr>
          <p:cNvPr id="83971" name="Image 1" descr="Capture d’écran 2013-04-25 à 11.51.3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38858"/>
            <a:ext cx="1053612" cy="112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unbounde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916209" y="1909945"/>
            <a:ext cx="7426569" cy="4177812"/>
          </a:xfrm>
        </p:spPr>
      </p:pic>
    </p:spTree>
    <p:extLst>
      <p:ext uri="{BB962C8B-B14F-4D97-AF65-F5344CB8AC3E}">
        <p14:creationId xmlns:p14="http://schemas.microsoft.com/office/powerpoint/2010/main" val="2825415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0">
                <p:cTn id="7"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Espace réservé du numéro de diapositive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pPr algn="l"/>
            <a:fld id="{DFB2871B-A3CD-8540-88AE-1FA39C8E2AEE}" type="slidenum">
              <a:rPr lang="fr-FR" sz="1846"/>
              <a:pPr algn="l"/>
              <a:t>22</a:t>
            </a:fld>
            <a:endParaRPr lang="fr-FR" sz="1108">
              <a:latin typeface="Times" charset="0"/>
            </a:endParaRPr>
          </a:p>
        </p:txBody>
      </p:sp>
      <p:sp>
        <p:nvSpPr>
          <p:cNvPr id="92162" name="Rectangle 2"/>
          <p:cNvSpPr txBox="1">
            <a:spLocks noChangeArrowheads="1"/>
          </p:cNvSpPr>
          <p:nvPr/>
        </p:nvSpPr>
        <p:spPr bwMode="auto">
          <a:xfrm>
            <a:off x="356255" y="172652"/>
            <a:ext cx="8157796" cy="1129812"/>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3200" dirty="0"/>
              <a:t>« Tout le monde </a:t>
            </a:r>
            <a:r>
              <a:rPr lang="fr-FR" sz="3200" b="1" dirty="0">
                <a:solidFill>
                  <a:srgbClr val="0070C0"/>
                </a:solidFill>
              </a:rPr>
              <a:t>passait</a:t>
            </a:r>
            <a:r>
              <a:rPr lang="fr-FR" sz="3200" dirty="0">
                <a:solidFill>
                  <a:schemeClr val="bg2">
                    <a:lumMod val="20000"/>
                    <a:lumOff val="80000"/>
                  </a:schemeClr>
                </a:solidFill>
              </a:rPr>
              <a:t> </a:t>
            </a:r>
            <a:r>
              <a:rPr lang="fr-FR" sz="3200" dirty="0"/>
              <a:t>à côté »</a:t>
            </a:r>
          </a:p>
          <a:p>
            <a:pPr algn="ctr"/>
            <a:r>
              <a:rPr lang="fr-FR" sz="3200" dirty="0"/>
              <a:t>(</a:t>
            </a:r>
            <a:r>
              <a:rPr lang="fr-FR" sz="3200" dirty="0" err="1"/>
              <a:t>everybody</a:t>
            </a:r>
            <a:r>
              <a:rPr lang="fr-FR" sz="3200" dirty="0"/>
              <a:t> </a:t>
            </a:r>
            <a:r>
              <a:rPr lang="fr-FR" sz="3200" dirty="0" err="1"/>
              <a:t>walked</a:t>
            </a:r>
            <a:r>
              <a:rPr lang="fr-FR" sz="3200" dirty="0"/>
              <a:t> by </a:t>
            </a:r>
            <a:r>
              <a:rPr lang="fr-FR" sz="3200" dirty="0" err="1"/>
              <a:t>her</a:t>
            </a:r>
            <a:r>
              <a:rPr lang="fr-FR" sz="3200" dirty="0"/>
              <a:t> </a:t>
            </a:r>
            <a:r>
              <a:rPr lang="fr-FR" sz="3200" dirty="0" err="1"/>
              <a:t>side</a:t>
            </a:r>
            <a:r>
              <a:rPr lang="fr-FR" sz="3200" dirty="0"/>
              <a:t>) </a:t>
            </a:r>
            <a:r>
              <a:rPr lang="fr-FR" sz="3200" b="1" dirty="0" err="1">
                <a:solidFill>
                  <a:srgbClr val="0070C0"/>
                </a:solidFill>
              </a:rPr>
              <a:t>unbounded</a:t>
            </a:r>
            <a:endParaRPr lang="fr-FR" sz="3200" b="1" dirty="0">
              <a:solidFill>
                <a:srgbClr val="0070C0"/>
              </a:solidFill>
            </a:endParaRPr>
          </a:p>
        </p:txBody>
      </p:sp>
      <p:sp>
        <p:nvSpPr>
          <p:cNvPr id="2" name="ZoneTexte 1"/>
          <p:cNvSpPr txBox="1"/>
          <p:nvPr/>
        </p:nvSpPr>
        <p:spPr>
          <a:xfrm>
            <a:off x="10123299" y="2645251"/>
            <a:ext cx="184731" cy="348109"/>
          </a:xfrm>
          <a:prstGeom prst="rect">
            <a:avLst/>
          </a:prstGeom>
          <a:noFill/>
        </p:spPr>
        <p:txBody>
          <a:bodyPr wrap="none" rtlCol="0">
            <a:spAutoFit/>
          </a:bodyPr>
          <a:lstStyle/>
          <a:p>
            <a:endParaRPr lang="en-US" sz="1662" dirty="0"/>
          </a:p>
        </p:txBody>
      </p:sp>
      <p:pic>
        <p:nvPicPr>
          <p:cNvPr id="7" name="8-Ludivine et Caroline_tout le monde passait à côt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34002"/>
            <a:ext cx="9144000" cy="5143501"/>
          </a:xfrm>
          <a:prstGeom prst="rect">
            <a:avLst/>
          </a:prstGeom>
        </p:spPr>
      </p:pic>
    </p:spTree>
    <p:extLst>
      <p:ext uri="{BB962C8B-B14F-4D97-AF65-F5344CB8AC3E}">
        <p14:creationId xmlns:p14="http://schemas.microsoft.com/office/powerpoint/2010/main" val="2506542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Espace réservé du numéro de diapositive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15">
                <a:solidFill>
                  <a:schemeClr val="tx1"/>
                </a:solidFill>
                <a:latin typeface="Arial" charset="0"/>
                <a:ea typeface="ＭＳ Ｐゴシック" charset="0"/>
                <a:cs typeface="ＭＳ Ｐゴシック" charset="0"/>
              </a:defRPr>
            </a:lvl1pPr>
            <a:lvl2pPr marL="685817" indent="-263776">
              <a:defRPr sz="2215">
                <a:solidFill>
                  <a:schemeClr val="tx1"/>
                </a:solidFill>
                <a:latin typeface="Arial" charset="0"/>
                <a:ea typeface="ＭＳ Ｐゴシック" charset="0"/>
              </a:defRPr>
            </a:lvl2pPr>
            <a:lvl3pPr marL="1055103" indent="-211021">
              <a:defRPr sz="2215">
                <a:solidFill>
                  <a:schemeClr val="tx1"/>
                </a:solidFill>
                <a:latin typeface="Arial" charset="0"/>
                <a:ea typeface="ＭＳ Ｐゴシック" charset="0"/>
              </a:defRPr>
            </a:lvl3pPr>
            <a:lvl4pPr marL="1477145" indent="-211021">
              <a:defRPr sz="2215">
                <a:solidFill>
                  <a:schemeClr val="tx1"/>
                </a:solidFill>
                <a:latin typeface="Arial" charset="0"/>
                <a:ea typeface="ＭＳ Ｐゴシック" charset="0"/>
              </a:defRPr>
            </a:lvl4pPr>
            <a:lvl5pPr marL="1899186" indent="-211021">
              <a:defRPr sz="2215">
                <a:solidFill>
                  <a:schemeClr val="tx1"/>
                </a:solidFill>
                <a:latin typeface="Arial" charset="0"/>
                <a:ea typeface="ＭＳ Ｐゴシック" charset="0"/>
              </a:defRPr>
            </a:lvl5pPr>
            <a:lvl6pPr marL="2321227" indent="-211021" eaLnBrk="0" fontAlgn="base" hangingPunct="0">
              <a:spcBef>
                <a:spcPct val="0"/>
              </a:spcBef>
              <a:spcAft>
                <a:spcPct val="0"/>
              </a:spcAft>
              <a:defRPr sz="2215">
                <a:solidFill>
                  <a:schemeClr val="tx1"/>
                </a:solidFill>
                <a:latin typeface="Arial" charset="0"/>
                <a:ea typeface="ＭＳ Ｐゴシック" charset="0"/>
              </a:defRPr>
            </a:lvl6pPr>
            <a:lvl7pPr marL="2743269" indent="-211021" eaLnBrk="0" fontAlgn="base" hangingPunct="0">
              <a:spcBef>
                <a:spcPct val="0"/>
              </a:spcBef>
              <a:spcAft>
                <a:spcPct val="0"/>
              </a:spcAft>
              <a:defRPr sz="2215">
                <a:solidFill>
                  <a:schemeClr val="tx1"/>
                </a:solidFill>
                <a:latin typeface="Arial" charset="0"/>
                <a:ea typeface="ＭＳ Ｐゴシック" charset="0"/>
              </a:defRPr>
            </a:lvl7pPr>
            <a:lvl8pPr marL="3165310" indent="-211021" eaLnBrk="0" fontAlgn="base" hangingPunct="0">
              <a:spcBef>
                <a:spcPct val="0"/>
              </a:spcBef>
              <a:spcAft>
                <a:spcPct val="0"/>
              </a:spcAft>
              <a:defRPr sz="2215">
                <a:solidFill>
                  <a:schemeClr val="tx1"/>
                </a:solidFill>
                <a:latin typeface="Arial" charset="0"/>
                <a:ea typeface="ＭＳ Ｐゴシック" charset="0"/>
              </a:defRPr>
            </a:lvl8pPr>
            <a:lvl9pPr marL="3587351" indent="-211021" eaLnBrk="0" fontAlgn="base" hangingPunct="0">
              <a:spcBef>
                <a:spcPct val="0"/>
              </a:spcBef>
              <a:spcAft>
                <a:spcPct val="0"/>
              </a:spcAft>
              <a:defRPr sz="2215">
                <a:solidFill>
                  <a:schemeClr val="tx1"/>
                </a:solidFill>
                <a:latin typeface="Arial" charset="0"/>
                <a:ea typeface="ＭＳ Ｐゴシック" charset="0"/>
              </a:defRPr>
            </a:lvl9pPr>
          </a:lstStyle>
          <a:p>
            <a:pPr algn="l"/>
            <a:fld id="{DFB2871B-A3CD-8540-88AE-1FA39C8E2AEE}" type="slidenum">
              <a:rPr lang="fr-FR" sz="1846"/>
              <a:pPr algn="l"/>
              <a:t>23</a:t>
            </a:fld>
            <a:endParaRPr lang="fr-FR" sz="1108">
              <a:latin typeface="Times" charset="0"/>
            </a:endParaRPr>
          </a:p>
        </p:txBody>
      </p:sp>
      <p:sp>
        <p:nvSpPr>
          <p:cNvPr id="92162" name="Rectangle 2"/>
          <p:cNvSpPr txBox="1">
            <a:spLocks noChangeArrowheads="1"/>
          </p:cNvSpPr>
          <p:nvPr/>
        </p:nvSpPr>
        <p:spPr bwMode="auto">
          <a:xfrm>
            <a:off x="983273" y="238858"/>
            <a:ext cx="8157796" cy="1129812"/>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3692" dirty="0"/>
              <a:t>« Elle </a:t>
            </a:r>
            <a:r>
              <a:rPr lang="fr-FR" sz="3692" b="1" dirty="0">
                <a:solidFill>
                  <a:srgbClr val="0070C0"/>
                </a:solidFill>
              </a:rPr>
              <a:t>est tombée</a:t>
            </a:r>
            <a:r>
              <a:rPr lang="fr-FR" sz="3692" dirty="0"/>
              <a:t> » (</a:t>
            </a:r>
            <a:r>
              <a:rPr lang="fr-FR" sz="3692" dirty="0" err="1"/>
              <a:t>she</a:t>
            </a:r>
            <a:r>
              <a:rPr lang="fr-FR" sz="3692" dirty="0"/>
              <a:t> </a:t>
            </a:r>
            <a:r>
              <a:rPr lang="fr-FR" sz="3692" dirty="0" err="1"/>
              <a:t>fell</a:t>
            </a:r>
            <a:r>
              <a:rPr lang="fr-FR" sz="3692" dirty="0"/>
              <a:t> down) </a:t>
            </a:r>
          </a:p>
          <a:p>
            <a:pPr algn="ctr"/>
            <a:r>
              <a:rPr lang="fr-FR" sz="3692" b="1" dirty="0" err="1">
                <a:solidFill>
                  <a:srgbClr val="0070C0"/>
                </a:solidFill>
              </a:rPr>
              <a:t>bounded</a:t>
            </a:r>
            <a:endParaRPr lang="fr-FR" sz="3692" b="1" dirty="0">
              <a:solidFill>
                <a:srgbClr val="0070C0"/>
              </a:solidFill>
            </a:endParaRPr>
          </a:p>
        </p:txBody>
      </p:sp>
      <p:sp>
        <p:nvSpPr>
          <p:cNvPr id="2" name="ZoneTexte 1"/>
          <p:cNvSpPr txBox="1"/>
          <p:nvPr/>
        </p:nvSpPr>
        <p:spPr>
          <a:xfrm>
            <a:off x="10123299" y="2645251"/>
            <a:ext cx="184731" cy="348109"/>
          </a:xfrm>
          <a:prstGeom prst="rect">
            <a:avLst/>
          </a:prstGeom>
          <a:noFill/>
        </p:spPr>
        <p:txBody>
          <a:bodyPr wrap="none" rtlCol="0">
            <a:spAutoFit/>
          </a:bodyPr>
          <a:lstStyle/>
          <a:p>
            <a:endParaRPr lang="en-US" sz="1662" dirty="0"/>
          </a:p>
        </p:txBody>
      </p:sp>
      <p:pic>
        <p:nvPicPr>
          <p:cNvPr id="5" name="8-Ludivine et Caroline_139848_154056_2430_446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50731"/>
            <a:ext cx="9144000" cy="5143500"/>
          </a:xfrm>
          <a:prstGeom prst="rect">
            <a:avLst/>
          </a:prstGeom>
        </p:spPr>
      </p:pic>
    </p:spTree>
    <p:extLst>
      <p:ext uri="{BB962C8B-B14F-4D97-AF65-F5344CB8AC3E}">
        <p14:creationId xmlns:p14="http://schemas.microsoft.com/office/powerpoint/2010/main" val="1722964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FBD278-0643-4548-83FE-036B89DD45BA}"/>
              </a:ext>
            </a:extLst>
          </p:cNvPr>
          <p:cNvSpPr>
            <a:spLocks noGrp="1"/>
          </p:cNvSpPr>
          <p:nvPr>
            <p:ph type="title"/>
          </p:nvPr>
        </p:nvSpPr>
        <p:spPr>
          <a:xfrm>
            <a:off x="530992" y="260022"/>
            <a:ext cx="7886700" cy="886821"/>
          </a:xfrm>
        </p:spPr>
        <p:txBody>
          <a:bodyPr/>
          <a:lstStyle/>
          <a:p>
            <a:r>
              <a:rPr lang="en-GB" dirty="0"/>
              <a:t>Use with ELAN</a:t>
            </a:r>
          </a:p>
        </p:txBody>
      </p:sp>
      <p:pic>
        <p:nvPicPr>
          <p:cNvPr id="4" name="Image 3">
            <a:extLst>
              <a:ext uri="{FF2B5EF4-FFF2-40B4-BE49-F238E27FC236}">
                <a16:creationId xmlns:a16="http://schemas.microsoft.com/office/drawing/2014/main" id="{986ADB33-7963-DD49-BF5A-5C73F1548FF8}"/>
              </a:ext>
            </a:extLst>
          </p:cNvPr>
          <p:cNvPicPr>
            <a:picLocks noChangeAspect="1"/>
          </p:cNvPicPr>
          <p:nvPr/>
        </p:nvPicPr>
        <p:blipFill>
          <a:blip r:embed="rId2"/>
          <a:stretch>
            <a:fillRect/>
          </a:stretch>
        </p:blipFill>
        <p:spPr>
          <a:xfrm>
            <a:off x="216667" y="1146843"/>
            <a:ext cx="8515350" cy="5711157"/>
          </a:xfrm>
          <a:prstGeom prst="rect">
            <a:avLst/>
          </a:prstGeom>
        </p:spPr>
      </p:pic>
    </p:spTree>
    <p:extLst>
      <p:ext uri="{BB962C8B-B14F-4D97-AF65-F5344CB8AC3E}">
        <p14:creationId xmlns:p14="http://schemas.microsoft.com/office/powerpoint/2010/main" val="1511233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B8F3FB-FD3A-B746-B08F-172C20353CAB}"/>
              </a:ext>
            </a:extLst>
          </p:cNvPr>
          <p:cNvSpPr>
            <a:spLocks noGrp="1"/>
          </p:cNvSpPr>
          <p:nvPr>
            <p:ph type="title"/>
          </p:nvPr>
        </p:nvSpPr>
        <p:spPr/>
        <p:txBody>
          <a:bodyPr/>
          <a:lstStyle/>
          <a:p>
            <a:r>
              <a:rPr lang="en-GB" dirty="0"/>
              <a:t>Looking for specific data</a:t>
            </a:r>
          </a:p>
        </p:txBody>
      </p:sp>
      <p:pic>
        <p:nvPicPr>
          <p:cNvPr id="4" name="Image 3">
            <a:extLst>
              <a:ext uri="{FF2B5EF4-FFF2-40B4-BE49-F238E27FC236}">
                <a16:creationId xmlns:a16="http://schemas.microsoft.com/office/drawing/2014/main" id="{4AC79A3E-839B-A24F-BDA7-3E8E24253909}"/>
              </a:ext>
            </a:extLst>
          </p:cNvPr>
          <p:cNvPicPr>
            <a:picLocks noChangeAspect="1"/>
          </p:cNvPicPr>
          <p:nvPr/>
        </p:nvPicPr>
        <p:blipFill>
          <a:blip r:embed="rId2"/>
          <a:stretch>
            <a:fillRect/>
          </a:stretch>
        </p:blipFill>
        <p:spPr>
          <a:xfrm>
            <a:off x="2492680" y="1409245"/>
            <a:ext cx="6420450" cy="5448755"/>
          </a:xfrm>
          <a:prstGeom prst="rect">
            <a:avLst/>
          </a:prstGeom>
        </p:spPr>
      </p:pic>
      <p:sp>
        <p:nvSpPr>
          <p:cNvPr id="5" name="Bulle rectangulaire à coins arrondis 4">
            <a:extLst>
              <a:ext uri="{FF2B5EF4-FFF2-40B4-BE49-F238E27FC236}">
                <a16:creationId xmlns:a16="http://schemas.microsoft.com/office/drawing/2014/main" id="{D0BD6406-7D98-B949-982C-5680F7BE7C81}"/>
              </a:ext>
            </a:extLst>
          </p:cNvPr>
          <p:cNvSpPr/>
          <p:nvPr/>
        </p:nvSpPr>
        <p:spPr>
          <a:xfrm>
            <a:off x="230870" y="1690688"/>
            <a:ext cx="1155803" cy="881689"/>
          </a:xfrm>
          <a:prstGeom prst="wedgeRoundRectCallout">
            <a:avLst>
              <a:gd name="adj1" fmla="val 198947"/>
              <a:gd name="adj2" fmla="val 592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First condition</a:t>
            </a:r>
          </a:p>
        </p:txBody>
      </p:sp>
      <p:sp>
        <p:nvSpPr>
          <p:cNvPr id="6" name="Bulle rectangulaire à coins arrondis 5">
            <a:extLst>
              <a:ext uri="{FF2B5EF4-FFF2-40B4-BE49-F238E27FC236}">
                <a16:creationId xmlns:a16="http://schemas.microsoft.com/office/drawing/2014/main" id="{23432C25-ED16-C240-BEB6-560D593B71DD}"/>
              </a:ext>
            </a:extLst>
          </p:cNvPr>
          <p:cNvSpPr/>
          <p:nvPr/>
        </p:nvSpPr>
        <p:spPr>
          <a:xfrm>
            <a:off x="230870" y="2857972"/>
            <a:ext cx="1155803" cy="881689"/>
          </a:xfrm>
          <a:prstGeom prst="wedgeRoundRectCallout">
            <a:avLst>
              <a:gd name="adj1" fmla="val 180690"/>
              <a:gd name="adj2" fmla="val 147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Second condition</a:t>
            </a:r>
          </a:p>
        </p:txBody>
      </p:sp>
    </p:spTree>
    <p:extLst>
      <p:ext uri="{BB962C8B-B14F-4D97-AF65-F5344CB8AC3E}">
        <p14:creationId xmlns:p14="http://schemas.microsoft.com/office/powerpoint/2010/main" val="3168501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70801E-9896-6449-8A2F-D7BDDB258765}"/>
              </a:ext>
            </a:extLst>
          </p:cNvPr>
          <p:cNvSpPr>
            <a:spLocks noGrp="1"/>
          </p:cNvSpPr>
          <p:nvPr>
            <p:ph type="title"/>
          </p:nvPr>
        </p:nvSpPr>
        <p:spPr>
          <a:xfrm>
            <a:off x="166426" y="375175"/>
            <a:ext cx="1622181" cy="5503111"/>
          </a:xfrm>
        </p:spPr>
        <p:txBody>
          <a:bodyPr/>
          <a:lstStyle/>
          <a:p>
            <a:r>
              <a:rPr lang="en-GB" dirty="0"/>
              <a:t>Search for specific data in multiple files</a:t>
            </a:r>
          </a:p>
        </p:txBody>
      </p:sp>
      <p:pic>
        <p:nvPicPr>
          <p:cNvPr id="4" name="Image 3">
            <a:extLst>
              <a:ext uri="{FF2B5EF4-FFF2-40B4-BE49-F238E27FC236}">
                <a16:creationId xmlns:a16="http://schemas.microsoft.com/office/drawing/2014/main" id="{7942CFE8-9175-A243-A3EE-7AA6712C7C81}"/>
              </a:ext>
            </a:extLst>
          </p:cNvPr>
          <p:cNvPicPr>
            <a:picLocks noChangeAspect="1"/>
          </p:cNvPicPr>
          <p:nvPr/>
        </p:nvPicPr>
        <p:blipFill>
          <a:blip r:embed="rId2"/>
          <a:stretch>
            <a:fillRect/>
          </a:stretch>
        </p:blipFill>
        <p:spPr>
          <a:xfrm>
            <a:off x="2509001" y="0"/>
            <a:ext cx="6537604" cy="6858000"/>
          </a:xfrm>
          <a:prstGeom prst="rect">
            <a:avLst/>
          </a:prstGeom>
        </p:spPr>
      </p:pic>
    </p:spTree>
    <p:extLst>
      <p:ext uri="{BB962C8B-B14F-4D97-AF65-F5344CB8AC3E}">
        <p14:creationId xmlns:p14="http://schemas.microsoft.com/office/powerpoint/2010/main" val="760273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35EECF-2277-834B-BFE8-65C08EE4CB1C}"/>
              </a:ext>
            </a:extLst>
          </p:cNvPr>
          <p:cNvSpPr>
            <a:spLocks noGrp="1"/>
          </p:cNvSpPr>
          <p:nvPr>
            <p:ph type="title"/>
          </p:nvPr>
        </p:nvSpPr>
        <p:spPr>
          <a:xfrm>
            <a:off x="116184" y="1038365"/>
            <a:ext cx="1873390" cy="3212087"/>
          </a:xfrm>
        </p:spPr>
        <p:txBody>
          <a:bodyPr>
            <a:normAutofit fontScale="90000"/>
          </a:bodyPr>
          <a:lstStyle/>
          <a:p>
            <a:r>
              <a:rPr lang="en-GB" dirty="0"/>
              <a:t>Search</a:t>
            </a:r>
            <a:br>
              <a:rPr lang="en-GB" dirty="0"/>
            </a:br>
            <a:r>
              <a:rPr lang="en-GB" dirty="0"/>
              <a:t>for</a:t>
            </a:r>
            <a:br>
              <a:rPr lang="en-GB" dirty="0"/>
            </a:br>
            <a:r>
              <a:rPr lang="en-GB" dirty="0"/>
              <a:t>successive</a:t>
            </a:r>
            <a:br>
              <a:rPr lang="en-GB" dirty="0"/>
            </a:br>
            <a:r>
              <a:rPr lang="en-GB" dirty="0"/>
              <a:t>data</a:t>
            </a:r>
            <a:br>
              <a:rPr lang="en-GB" dirty="0"/>
            </a:br>
            <a:r>
              <a:rPr lang="en-GB" dirty="0"/>
              <a:t>in</a:t>
            </a:r>
            <a:br>
              <a:rPr lang="en-GB" dirty="0"/>
            </a:br>
            <a:r>
              <a:rPr lang="en-GB" dirty="0"/>
              <a:t>multiple</a:t>
            </a:r>
            <a:br>
              <a:rPr lang="en-GB" dirty="0"/>
            </a:br>
            <a:r>
              <a:rPr lang="en-GB" dirty="0"/>
              <a:t>files</a:t>
            </a:r>
          </a:p>
        </p:txBody>
      </p:sp>
      <p:pic>
        <p:nvPicPr>
          <p:cNvPr id="4" name="Image 3">
            <a:extLst>
              <a:ext uri="{FF2B5EF4-FFF2-40B4-BE49-F238E27FC236}">
                <a16:creationId xmlns:a16="http://schemas.microsoft.com/office/drawing/2014/main" id="{0327ED6C-4A7E-EF44-B5F3-E44AD4445D72}"/>
              </a:ext>
            </a:extLst>
          </p:cNvPr>
          <p:cNvPicPr>
            <a:picLocks noChangeAspect="1"/>
          </p:cNvPicPr>
          <p:nvPr/>
        </p:nvPicPr>
        <p:blipFill>
          <a:blip r:embed="rId2"/>
          <a:stretch>
            <a:fillRect/>
          </a:stretch>
        </p:blipFill>
        <p:spPr>
          <a:xfrm>
            <a:off x="2111442" y="0"/>
            <a:ext cx="6930785" cy="6858000"/>
          </a:xfrm>
          <a:prstGeom prst="rect">
            <a:avLst/>
          </a:prstGeom>
        </p:spPr>
      </p:pic>
    </p:spTree>
    <p:extLst>
      <p:ext uri="{BB962C8B-B14F-4D97-AF65-F5344CB8AC3E}">
        <p14:creationId xmlns:p14="http://schemas.microsoft.com/office/powerpoint/2010/main" val="1587724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B9D8BA-60C3-6648-8B6F-B398382A3E27}"/>
              </a:ext>
            </a:extLst>
          </p:cNvPr>
          <p:cNvSpPr>
            <a:spLocks noGrp="1"/>
          </p:cNvSpPr>
          <p:nvPr>
            <p:ph type="title"/>
          </p:nvPr>
        </p:nvSpPr>
        <p:spPr>
          <a:xfrm>
            <a:off x="611233" y="304800"/>
            <a:ext cx="7886700" cy="985295"/>
          </a:xfrm>
        </p:spPr>
        <p:txBody>
          <a:bodyPr/>
          <a:lstStyle/>
          <a:p>
            <a:r>
              <a:rPr lang="en-GB" dirty="0"/>
              <a:t>Music score</a:t>
            </a:r>
          </a:p>
        </p:txBody>
      </p:sp>
      <p:pic>
        <p:nvPicPr>
          <p:cNvPr id="1026" name="Picture 2" descr="https://www.retifweb.net/_pagesretifweb/10023/score_T_03_300dpi.jpg">
            <a:extLst>
              <a:ext uri="{FF2B5EF4-FFF2-40B4-BE49-F238E27FC236}">
                <a16:creationId xmlns:a16="http://schemas.microsoft.com/office/drawing/2014/main" id="{CF225D30-3218-D743-B84B-37F23A654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1704"/>
            <a:ext cx="914400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011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629BFE-C683-D043-BE41-07C4AD008E8A}"/>
              </a:ext>
            </a:extLst>
          </p:cNvPr>
          <p:cNvSpPr>
            <a:spLocks noGrp="1"/>
          </p:cNvSpPr>
          <p:nvPr>
            <p:ph type="title"/>
          </p:nvPr>
        </p:nvSpPr>
        <p:spPr/>
        <p:txBody>
          <a:bodyPr/>
          <a:lstStyle/>
          <a:p>
            <a:r>
              <a:rPr lang="en-GB" dirty="0"/>
              <a:t>Music score and transcription</a:t>
            </a:r>
          </a:p>
        </p:txBody>
      </p:sp>
      <p:pic>
        <p:nvPicPr>
          <p:cNvPr id="2050" name="Picture 2" descr="http://www.jeanmichelcaradec.com/partitions/unpetitsoleil2.jpg">
            <a:extLst>
              <a:ext uri="{FF2B5EF4-FFF2-40B4-BE49-F238E27FC236}">
                <a16:creationId xmlns:a16="http://schemas.microsoft.com/office/drawing/2014/main" id="{9A7E110D-4F85-384E-9409-037EFD8CF8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52" b="49334"/>
          <a:stretch/>
        </p:blipFill>
        <p:spPr bwMode="auto">
          <a:xfrm>
            <a:off x="6595648" y="2361249"/>
            <a:ext cx="7112144" cy="2411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jeanmichelcaradec.com/partitions/unpetitsoleil2.jpg">
            <a:extLst>
              <a:ext uri="{FF2B5EF4-FFF2-40B4-BE49-F238E27FC236}">
                <a16:creationId xmlns:a16="http://schemas.microsoft.com/office/drawing/2014/main" id="{2ADBD39D-154E-5C41-B4D0-F6411D79FF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96" b="73578"/>
          <a:stretch/>
        </p:blipFill>
        <p:spPr bwMode="auto">
          <a:xfrm>
            <a:off x="0" y="2088425"/>
            <a:ext cx="7236823" cy="257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2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1157B1-15C2-5145-A779-ADC01A8FD71D}"/>
              </a:ext>
            </a:extLst>
          </p:cNvPr>
          <p:cNvSpPr>
            <a:spLocks noGrp="1"/>
          </p:cNvSpPr>
          <p:nvPr>
            <p:ph type="title"/>
          </p:nvPr>
        </p:nvSpPr>
        <p:spPr/>
        <p:txBody>
          <a:bodyPr/>
          <a:lstStyle/>
          <a:p>
            <a:r>
              <a:rPr lang="en-GB" dirty="0"/>
              <a:t>Music core in ELAN : the timeline viewer</a:t>
            </a:r>
          </a:p>
        </p:txBody>
      </p:sp>
      <p:pic>
        <p:nvPicPr>
          <p:cNvPr id="4" name="partition-elan">
            <a:hlinkClick r:id="" action="ppaction://media"/>
            <a:extLst>
              <a:ext uri="{FF2B5EF4-FFF2-40B4-BE49-F238E27FC236}">
                <a16:creationId xmlns:a16="http://schemas.microsoft.com/office/drawing/2014/main" id="{93FD38CC-199C-6A46-A860-4F03CAEC5A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96934"/>
            <a:ext cx="9144000" cy="3355975"/>
          </a:xfrm>
          <a:prstGeom prst="rect">
            <a:avLst/>
          </a:prstGeom>
        </p:spPr>
      </p:pic>
    </p:spTree>
    <p:extLst>
      <p:ext uri="{BB962C8B-B14F-4D97-AF65-F5344CB8AC3E}">
        <p14:creationId xmlns:p14="http://schemas.microsoft.com/office/powerpoint/2010/main" val="419726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3" y="260648"/>
            <a:ext cx="7779473" cy="504056"/>
          </a:xfrm>
        </p:spPr>
        <p:txBody>
          <a:bodyPr>
            <a:normAutofit fontScale="90000"/>
          </a:bodyPr>
          <a:lstStyle/>
          <a:p>
            <a:r>
              <a:rPr lang="fr-FR" dirty="0" err="1"/>
              <a:t>Organization</a:t>
            </a:r>
            <a:r>
              <a:rPr lang="fr-FR" dirty="0"/>
              <a:t> of the ELAN software main </a:t>
            </a:r>
            <a:r>
              <a:rPr lang="fr-FR" dirty="0" err="1"/>
              <a:t>window</a:t>
            </a:r>
            <a:endParaRPr lang="fr-FR" dirty="0"/>
          </a:p>
        </p:txBody>
      </p:sp>
      <p:pic>
        <p:nvPicPr>
          <p:cNvPr id="1026" name="Picture 2" descr="C:\Users\cp\Desktop\Elan 6-7 novembre\E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764463" cy="56769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Ellipse 3"/>
          <p:cNvSpPr/>
          <p:nvPr/>
        </p:nvSpPr>
        <p:spPr>
          <a:xfrm>
            <a:off x="722041" y="1412776"/>
            <a:ext cx="2265783" cy="20162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FF00"/>
                </a:solidFill>
              </a:rPr>
              <a:t>VIDEO</a:t>
            </a:r>
            <a:endParaRPr lang="fr-FR" b="1" dirty="0">
              <a:solidFill>
                <a:srgbClr val="FFFF00"/>
              </a:solidFill>
            </a:endParaRPr>
          </a:p>
        </p:txBody>
      </p:sp>
      <p:sp>
        <p:nvSpPr>
          <p:cNvPr id="6" name="Ellipse 5"/>
          <p:cNvSpPr/>
          <p:nvPr/>
        </p:nvSpPr>
        <p:spPr>
          <a:xfrm>
            <a:off x="3024310" y="1806352"/>
            <a:ext cx="5351711" cy="16946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2060"/>
                </a:solidFill>
              </a:rPr>
              <a:t>Viewer for Information</a:t>
            </a:r>
            <a:endParaRPr lang="fr-FR" b="1" dirty="0">
              <a:solidFill>
                <a:srgbClr val="002060"/>
              </a:solidFill>
            </a:endParaRPr>
          </a:p>
        </p:txBody>
      </p:sp>
      <p:sp>
        <p:nvSpPr>
          <p:cNvPr id="7" name="Ellipse 6"/>
          <p:cNvSpPr/>
          <p:nvPr/>
        </p:nvSpPr>
        <p:spPr>
          <a:xfrm>
            <a:off x="2987824" y="1258642"/>
            <a:ext cx="5112568" cy="547710"/>
          </a:xfrm>
          <a:prstGeom prst="ellipse">
            <a:avLst/>
          </a:prstGeom>
          <a:solidFill>
            <a:srgbClr val="FF0000">
              <a:alpha val="3098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2060"/>
                </a:solidFill>
              </a:rPr>
              <a:t>Information type</a:t>
            </a:r>
            <a:endParaRPr lang="fr-FR" b="1" dirty="0">
              <a:solidFill>
                <a:srgbClr val="002060"/>
              </a:solidFill>
            </a:endParaRPr>
          </a:p>
        </p:txBody>
      </p:sp>
      <p:cxnSp>
        <p:nvCxnSpPr>
          <p:cNvPr id="9" name="Connecteur droit 8"/>
          <p:cNvCxnSpPr/>
          <p:nvPr/>
        </p:nvCxnSpPr>
        <p:spPr>
          <a:xfrm>
            <a:off x="827584" y="4437112"/>
            <a:ext cx="727280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827584" y="4941168"/>
            <a:ext cx="727280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827584" y="5187330"/>
            <a:ext cx="727280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859354" y="5517232"/>
            <a:ext cx="727280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827584" y="5733256"/>
            <a:ext cx="727280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859354" y="6021288"/>
            <a:ext cx="727280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859354" y="6237312"/>
            <a:ext cx="727280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827584" y="4725144"/>
            <a:ext cx="727280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2411760" y="4149080"/>
            <a:ext cx="0" cy="22322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5580112" y="4146959"/>
            <a:ext cx="0" cy="22322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6876256" y="4146959"/>
            <a:ext cx="0" cy="22322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à coins arrondis 4"/>
          <p:cNvSpPr/>
          <p:nvPr/>
        </p:nvSpPr>
        <p:spPr>
          <a:xfrm>
            <a:off x="615495" y="3717032"/>
            <a:ext cx="7760527" cy="294059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b="1" dirty="0">
                <a:solidFill>
                  <a:srgbClr val="C00000"/>
                </a:solidFill>
              </a:rPr>
              <a:t>MUSIC SCORE</a:t>
            </a:r>
            <a:endParaRPr lang="fr-FR" sz="2400" b="1" dirty="0">
              <a:solidFill>
                <a:srgbClr val="C00000"/>
              </a:solidFill>
            </a:endParaRPr>
          </a:p>
        </p:txBody>
      </p:sp>
    </p:spTree>
    <p:extLst>
      <p:ext uri="{BB962C8B-B14F-4D97-AF65-F5344CB8AC3E}">
        <p14:creationId xmlns:p14="http://schemas.microsoft.com/office/powerpoint/2010/main" val="13468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0622"/>
            <a:ext cx="7737566" cy="490066"/>
          </a:xfrm>
        </p:spPr>
        <p:txBody>
          <a:bodyPr>
            <a:normAutofit fontScale="90000"/>
          </a:bodyPr>
          <a:lstStyle/>
          <a:p>
            <a:r>
              <a:rPr lang="fr-FR" dirty="0" err="1"/>
              <a:t>Organization</a:t>
            </a:r>
            <a:r>
              <a:rPr lang="fr-FR" dirty="0"/>
              <a:t> of the ELAN software main </a:t>
            </a:r>
            <a:r>
              <a:rPr lang="fr-FR" dirty="0" err="1"/>
              <a:t>window</a:t>
            </a:r>
            <a:endParaRPr lang="fr-FR" dirty="0"/>
          </a:p>
        </p:txBody>
      </p:sp>
      <p:pic>
        <p:nvPicPr>
          <p:cNvPr id="4098" name="Picture 2" descr="C:\Users\cp\Desktop\Elan 6-7 novembre\ELA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14" y="764704"/>
            <a:ext cx="8591550" cy="59436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à coins arrondis 4"/>
          <p:cNvSpPr/>
          <p:nvPr/>
        </p:nvSpPr>
        <p:spPr>
          <a:xfrm>
            <a:off x="2483768" y="1133128"/>
            <a:ext cx="6336704" cy="14317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C00000"/>
                </a:solidFill>
              </a:rPr>
              <a:t>Full </a:t>
            </a:r>
            <a:r>
              <a:rPr lang="fr-FR" sz="3200" b="1" dirty="0" err="1">
                <a:solidFill>
                  <a:srgbClr val="C00000"/>
                </a:solidFill>
              </a:rPr>
              <a:t>text</a:t>
            </a:r>
            <a:r>
              <a:rPr lang="fr-FR" sz="3200" b="1" dirty="0">
                <a:solidFill>
                  <a:srgbClr val="C00000"/>
                </a:solidFill>
              </a:rPr>
              <a:t> for a locuteur</a:t>
            </a:r>
          </a:p>
          <a:p>
            <a:pPr algn="ctr"/>
            <a:r>
              <a:rPr lang="fr-FR" sz="2400" b="1" dirty="0">
                <a:solidFill>
                  <a:srgbClr val="C00000"/>
                </a:solidFill>
              </a:rPr>
              <a:t>Click on </a:t>
            </a:r>
            <a:r>
              <a:rPr lang="fr-FR" sz="2400" b="1" dirty="0" err="1">
                <a:solidFill>
                  <a:srgbClr val="C00000"/>
                </a:solidFill>
              </a:rPr>
              <a:t>any</a:t>
            </a:r>
            <a:r>
              <a:rPr lang="fr-FR" sz="2400" b="1" dirty="0">
                <a:solidFill>
                  <a:srgbClr val="C00000"/>
                </a:solidFill>
              </a:rPr>
              <a:t> </a:t>
            </a:r>
            <a:r>
              <a:rPr lang="fr-FR" sz="2400" b="1" dirty="0" err="1">
                <a:solidFill>
                  <a:srgbClr val="C00000"/>
                </a:solidFill>
              </a:rPr>
              <a:t>word</a:t>
            </a:r>
            <a:r>
              <a:rPr lang="fr-FR" sz="2400" b="1" dirty="0">
                <a:solidFill>
                  <a:srgbClr val="C00000"/>
                </a:solidFill>
              </a:rPr>
              <a:t> to </a:t>
            </a:r>
            <a:r>
              <a:rPr lang="fr-FR" sz="2400" b="1" dirty="0" err="1">
                <a:solidFill>
                  <a:srgbClr val="C00000"/>
                </a:solidFill>
              </a:rPr>
              <a:t>access</a:t>
            </a:r>
            <a:r>
              <a:rPr lang="fr-FR" sz="2400" b="1" dirty="0">
                <a:solidFill>
                  <a:srgbClr val="C00000"/>
                </a:solidFill>
              </a:rPr>
              <a:t> </a:t>
            </a:r>
            <a:r>
              <a:rPr lang="fr-FR" sz="2400" b="1" dirty="0" err="1">
                <a:solidFill>
                  <a:srgbClr val="C00000"/>
                </a:solidFill>
              </a:rPr>
              <a:t>it</a:t>
            </a:r>
            <a:endParaRPr lang="fr-FR" b="1" dirty="0">
              <a:solidFill>
                <a:srgbClr val="C00000"/>
              </a:solidFill>
            </a:endParaRPr>
          </a:p>
        </p:txBody>
      </p:sp>
      <p:sp>
        <p:nvSpPr>
          <p:cNvPr id="6" name="Bulle ronde 5">
            <a:extLst>
              <a:ext uri="{FF2B5EF4-FFF2-40B4-BE49-F238E27FC236}">
                <a16:creationId xmlns:a16="http://schemas.microsoft.com/office/drawing/2014/main" id="{8E7FA4DE-23C9-EF49-9F2D-A2B4B584FCFD}"/>
              </a:ext>
            </a:extLst>
          </p:cNvPr>
          <p:cNvSpPr/>
          <p:nvPr/>
        </p:nvSpPr>
        <p:spPr>
          <a:xfrm>
            <a:off x="5508104" y="5013176"/>
            <a:ext cx="2902020" cy="1368152"/>
          </a:xfrm>
          <a:prstGeom prst="wedgeEllipseCallout">
            <a:avLst>
              <a:gd name="adj1" fmla="val 39860"/>
              <a:gd name="adj2" fmla="val 65280"/>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2060"/>
                </a:solidFill>
              </a:rPr>
              <a:t>Zoom for music score</a:t>
            </a:r>
          </a:p>
        </p:txBody>
      </p:sp>
      <p:sp>
        <p:nvSpPr>
          <p:cNvPr id="7" name="Rectangle à coins arrondis 6">
            <a:extLst>
              <a:ext uri="{FF2B5EF4-FFF2-40B4-BE49-F238E27FC236}">
                <a16:creationId xmlns:a16="http://schemas.microsoft.com/office/drawing/2014/main" id="{E162A25E-BEFD-5244-9992-5F5500E52AC9}"/>
              </a:ext>
            </a:extLst>
          </p:cNvPr>
          <p:cNvSpPr/>
          <p:nvPr/>
        </p:nvSpPr>
        <p:spPr>
          <a:xfrm rot="16200000">
            <a:off x="856487" y="4522797"/>
            <a:ext cx="3538900" cy="495783"/>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2060"/>
                </a:solidFill>
              </a:rPr>
              <a:t>Selection</a:t>
            </a:r>
            <a:endParaRPr lang="fr-FR" sz="2400" b="1" dirty="0">
              <a:solidFill>
                <a:srgbClr val="002060"/>
              </a:solidFill>
            </a:endParaRPr>
          </a:p>
        </p:txBody>
      </p:sp>
      <p:sp>
        <p:nvSpPr>
          <p:cNvPr id="8" name="Rectangle à coins arrondis 7">
            <a:extLst>
              <a:ext uri="{FF2B5EF4-FFF2-40B4-BE49-F238E27FC236}">
                <a16:creationId xmlns:a16="http://schemas.microsoft.com/office/drawing/2014/main" id="{02C73433-F54B-F94C-B55B-6C9FAB6C7182}"/>
              </a:ext>
            </a:extLst>
          </p:cNvPr>
          <p:cNvSpPr/>
          <p:nvPr/>
        </p:nvSpPr>
        <p:spPr>
          <a:xfrm rot="16200000">
            <a:off x="-814556" y="4689261"/>
            <a:ext cx="2915009" cy="87382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2060"/>
                </a:solidFill>
              </a:rPr>
              <a:t>Names</a:t>
            </a:r>
            <a:r>
              <a:rPr lang="fr-FR" sz="2400" b="1" dirty="0">
                <a:solidFill>
                  <a:srgbClr val="002060"/>
                </a:solidFill>
              </a:rPr>
              <a:t> of the tiers</a:t>
            </a:r>
          </a:p>
        </p:txBody>
      </p:sp>
    </p:spTree>
    <p:extLst>
      <p:ext uri="{BB962C8B-B14F-4D97-AF65-F5344CB8AC3E}">
        <p14:creationId xmlns:p14="http://schemas.microsoft.com/office/powerpoint/2010/main" val="423674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881446-F54F-1446-B2C3-29F7FD61037A}"/>
              </a:ext>
            </a:extLst>
          </p:cNvPr>
          <p:cNvSpPr>
            <a:spLocks noGrp="1"/>
          </p:cNvSpPr>
          <p:nvPr>
            <p:ph type="title"/>
          </p:nvPr>
        </p:nvSpPr>
        <p:spPr/>
        <p:txBody>
          <a:bodyPr/>
          <a:lstStyle/>
          <a:p>
            <a:r>
              <a:rPr lang="en-GB" dirty="0"/>
              <a:t>Structural organisation of the data</a:t>
            </a:r>
          </a:p>
        </p:txBody>
      </p:sp>
      <p:sp>
        <p:nvSpPr>
          <p:cNvPr id="3" name="Espace réservé du contenu 2">
            <a:extLst>
              <a:ext uri="{FF2B5EF4-FFF2-40B4-BE49-F238E27FC236}">
                <a16:creationId xmlns:a16="http://schemas.microsoft.com/office/drawing/2014/main" id="{6D3446FB-F81F-CB43-B821-88874121D80B}"/>
              </a:ext>
            </a:extLst>
          </p:cNvPr>
          <p:cNvSpPr>
            <a:spLocks noGrp="1"/>
          </p:cNvSpPr>
          <p:nvPr>
            <p:ph idx="1"/>
          </p:nvPr>
        </p:nvSpPr>
        <p:spPr/>
        <p:txBody>
          <a:bodyPr/>
          <a:lstStyle/>
          <a:p>
            <a:r>
              <a:rPr lang="en-GB" dirty="0"/>
              <a:t>In ELAN the data (the different tiers) can be organised to follow a precise relationship and to code data efficiently</a:t>
            </a:r>
          </a:p>
          <a:p>
            <a:endParaRPr lang="en-GB" dirty="0"/>
          </a:p>
          <a:p>
            <a:r>
              <a:rPr lang="en-GB" dirty="0"/>
              <a:t>Main tiers – independent tiers</a:t>
            </a:r>
          </a:p>
          <a:p>
            <a:pPr lvl="1"/>
            <a:r>
              <a:rPr lang="en-GB" dirty="0"/>
              <a:t>Relationship between main lines can only be temporal and unconstrained</a:t>
            </a:r>
          </a:p>
          <a:p>
            <a:pPr lvl="1"/>
            <a:endParaRPr lang="en-GB" dirty="0"/>
          </a:p>
          <a:p>
            <a:r>
              <a:rPr lang="en-GB" dirty="0"/>
              <a:t>Other tiers – dependent tiers</a:t>
            </a:r>
          </a:p>
          <a:p>
            <a:pPr lvl="1"/>
            <a:r>
              <a:rPr lang="en-GB" dirty="0"/>
              <a:t>They are included into elements from their parent tier</a:t>
            </a:r>
          </a:p>
          <a:p>
            <a:pPr lvl="1"/>
            <a:r>
              <a:rPr lang="fr-FR" dirty="0"/>
              <a:t>4 types </a:t>
            </a:r>
            <a:r>
              <a:rPr lang="fr-FR" dirty="0" err="1"/>
              <a:t>relationship</a:t>
            </a:r>
            <a:r>
              <a:rPr lang="fr-FR" dirty="0"/>
              <a:t> </a:t>
            </a:r>
            <a:r>
              <a:rPr lang="fr-FR" dirty="0" err="1"/>
              <a:t>with</a:t>
            </a:r>
            <a:r>
              <a:rPr lang="fr-FR" dirty="0"/>
              <a:t> the parent</a:t>
            </a:r>
          </a:p>
          <a:p>
            <a:pPr lvl="1"/>
            <a:r>
              <a:rPr lang="fr-FR" dirty="0"/>
              <a:t>temporal, </a:t>
            </a:r>
            <a:r>
              <a:rPr lang="fr-FR" dirty="0" err="1"/>
              <a:t>included</a:t>
            </a:r>
            <a:r>
              <a:rPr lang="fr-FR" dirty="0"/>
              <a:t> in, </a:t>
            </a:r>
            <a:r>
              <a:rPr lang="fr-FR" dirty="0" err="1"/>
              <a:t>symbolic</a:t>
            </a:r>
            <a:r>
              <a:rPr lang="fr-FR" dirty="0"/>
              <a:t> association, </a:t>
            </a:r>
            <a:r>
              <a:rPr lang="fr-FR" dirty="0" err="1"/>
              <a:t>symbolic</a:t>
            </a:r>
            <a:r>
              <a:rPr lang="fr-FR" dirty="0"/>
              <a:t> subdivision</a:t>
            </a:r>
            <a:endParaRPr lang="en-GB" dirty="0"/>
          </a:p>
          <a:p>
            <a:pPr lvl="1"/>
            <a:endParaRPr lang="en-GB" dirty="0"/>
          </a:p>
          <a:p>
            <a:r>
              <a:rPr lang="en-GB" dirty="0"/>
              <a:t>Vocabularies</a:t>
            </a:r>
          </a:p>
          <a:p>
            <a:pPr lvl="1"/>
            <a:r>
              <a:rPr lang="en-GB" dirty="0"/>
              <a:t>The material used for coding can be controlled </a:t>
            </a:r>
            <a:r>
              <a:rPr lang="en-GB"/>
              <a:t>(using lists)</a:t>
            </a:r>
            <a:endParaRPr lang="fr-FR" dirty="0"/>
          </a:p>
        </p:txBody>
      </p:sp>
    </p:spTree>
    <p:extLst>
      <p:ext uri="{BB962C8B-B14F-4D97-AF65-F5344CB8AC3E}">
        <p14:creationId xmlns:p14="http://schemas.microsoft.com/office/powerpoint/2010/main" val="1515929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6A9CB-ECBC-1149-87CD-B90E898294BB}"/>
              </a:ext>
            </a:extLst>
          </p:cNvPr>
          <p:cNvSpPr>
            <a:spLocks noGrp="1"/>
          </p:cNvSpPr>
          <p:nvPr>
            <p:ph type="title"/>
          </p:nvPr>
        </p:nvSpPr>
        <p:spPr/>
        <p:txBody>
          <a:bodyPr/>
          <a:lstStyle/>
          <a:p>
            <a:r>
              <a:rPr lang="en-GB" dirty="0"/>
              <a:t>Example of structural information</a:t>
            </a:r>
          </a:p>
        </p:txBody>
      </p:sp>
      <p:pic>
        <p:nvPicPr>
          <p:cNvPr id="4" name="Image 3">
            <a:extLst>
              <a:ext uri="{FF2B5EF4-FFF2-40B4-BE49-F238E27FC236}">
                <a16:creationId xmlns:a16="http://schemas.microsoft.com/office/drawing/2014/main" id="{98F4C253-8E75-E54D-8732-0054CC6D44E0}"/>
              </a:ext>
            </a:extLst>
          </p:cNvPr>
          <p:cNvPicPr>
            <a:picLocks noChangeAspect="1"/>
          </p:cNvPicPr>
          <p:nvPr/>
        </p:nvPicPr>
        <p:blipFill rotWithShape="1">
          <a:blip r:embed="rId2"/>
          <a:srcRect t="30427"/>
          <a:stretch/>
        </p:blipFill>
        <p:spPr>
          <a:xfrm>
            <a:off x="316966" y="1828801"/>
            <a:ext cx="8510067" cy="4771292"/>
          </a:xfrm>
          <a:prstGeom prst="rect">
            <a:avLst/>
          </a:prstGeom>
        </p:spPr>
      </p:pic>
    </p:spTree>
    <p:extLst>
      <p:ext uri="{BB962C8B-B14F-4D97-AF65-F5344CB8AC3E}">
        <p14:creationId xmlns:p14="http://schemas.microsoft.com/office/powerpoint/2010/main" val="40513468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1084</TotalTime>
  <Words>950</Words>
  <Application>Microsoft Macintosh PowerPoint</Application>
  <PresentationFormat>Affichage à l'écran (4:3)</PresentationFormat>
  <Paragraphs>125</Paragraphs>
  <Slides>27</Slides>
  <Notes>9</Notes>
  <HiddenSlides>0</HiddenSlides>
  <MMClips>6</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27</vt:i4>
      </vt:variant>
    </vt:vector>
  </HeadingPairs>
  <TitlesOfParts>
    <vt:vector size="34" baseType="lpstr">
      <vt:lpstr>ＭＳ Ｐゴシック</vt:lpstr>
      <vt:lpstr>Arial</vt:lpstr>
      <vt:lpstr>Calibri</vt:lpstr>
      <vt:lpstr>Calibri Light</vt:lpstr>
      <vt:lpstr>Times</vt:lpstr>
      <vt:lpstr>Times New Roman</vt:lpstr>
      <vt:lpstr>Thème Office</vt:lpstr>
      <vt:lpstr>ELAN – A versatile tool for multimodal corpora editing and analysis</vt:lpstr>
      <vt:lpstr>Principles of ELAN</vt:lpstr>
      <vt:lpstr>Music score</vt:lpstr>
      <vt:lpstr>Music score and transcription</vt:lpstr>
      <vt:lpstr>Music core in ELAN : the timeline viewer</vt:lpstr>
      <vt:lpstr>Organization of the ELAN software main window</vt:lpstr>
      <vt:lpstr>Organization of the ELAN software main window</vt:lpstr>
      <vt:lpstr>Structural organisation of the data</vt:lpstr>
      <vt:lpstr>Example of structural information</vt:lpstr>
      <vt:lpstr>Example of temporal information</vt:lpstr>
      <vt:lpstr>Example of vocabulary</vt:lpstr>
      <vt:lpstr>Examples of coding and research using ELAN</vt:lpstr>
      <vt:lpstr>French Sign Language</vt:lpstr>
      <vt:lpstr>Présentation PowerPoint</vt:lpstr>
      <vt:lpstr>Grammatical aspect, tense and gesture in French, German, and Russian. Aliyah Morgenstern, Alan Cienki, Cornelia Müeller, Dominique Boutet ,Olga Irishknanova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Use with ELAN</vt:lpstr>
      <vt:lpstr>Looking for specific data</vt:lpstr>
      <vt:lpstr>Search for specific data in multiple files</vt:lpstr>
      <vt:lpstr>Search for successive data in multiple files</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ELAN – A versatile tool for multimodal corpora editing and analysis</dc:title>
  <dc:creator>cparisse@parisnanterre.fr</dc:creator>
  <cp:lastModifiedBy>cparisse@parisnanterre.fr</cp:lastModifiedBy>
  <cp:revision>38</cp:revision>
  <dcterms:created xsi:type="dcterms:W3CDTF">2018-05-10T12:35:42Z</dcterms:created>
  <dcterms:modified xsi:type="dcterms:W3CDTF">2018-05-18T12:52:27Z</dcterms:modified>
</cp:coreProperties>
</file>